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7.svg" ContentType="image/svg+xml"/>
  <Override PartName="/ppt/media/image31.svg" ContentType="image/svg+xml"/>
  <Override PartName="/ppt/media/image34.svg" ContentType="image/svg+xml"/>
  <Override PartName="/ppt/media/image3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60" r:id="rId5"/>
    <p:sldId id="261" r:id="rId6"/>
    <p:sldId id="268" r:id="rId7"/>
    <p:sldId id="263" r:id="rId8"/>
    <p:sldId id="266" r:id="rId9"/>
    <p:sldId id="264" r:id="rId10"/>
    <p:sldId id="265" r:id="rId11"/>
    <p:sldId id="262" r:id="rId12"/>
    <p:sldId id="270" r:id="rId13"/>
    <p:sldId id="269"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yL"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8497B0"/>
    <a:srgbClr val="F2F2F2"/>
    <a:srgbClr val="203864"/>
    <a:srgbClr val="FFFFFF"/>
    <a:srgbClr val="424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p:scale>
          <a:sx n="118" d="100"/>
          <a:sy n="118" d="100"/>
        </p:scale>
        <p:origin x="-312" y="-72"/>
      </p:cViewPr>
      <p:guideLst>
        <p:guide orient="horz" pos="217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GR"/>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99C58BF6-56E6-4502-8213-D569DF88EECC}"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99C58BF6-56E6-4502-8213-D569DF88EECC}"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99C58BF6-56E6-4502-8213-D569DF88EECC}"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99C58BF6-56E6-4502-8213-D569DF88EECC}"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p:txBody>
          <a:bodyPr/>
          <a:lstStyle/>
          <a:p>
            <a:fld id="{99C58BF6-56E6-4502-8213-D569DF88EECC}"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ημερομηνίας 4"/>
          <p:cNvSpPr>
            <a:spLocks noGrp="1"/>
          </p:cNvSpPr>
          <p:nvPr>
            <p:ph type="dt" sz="half" idx="10"/>
          </p:nvPr>
        </p:nvSpPr>
        <p:spPr/>
        <p:txBody>
          <a:bodyPr/>
          <a:lstStyle/>
          <a:p>
            <a:fld id="{99C58BF6-56E6-4502-8213-D569DF88EECC}" type="datetimeFigureOut">
              <a:rPr lang="el-GR" smtClean="0"/>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7" name="Θέση ημερομηνίας 6"/>
          <p:cNvSpPr>
            <a:spLocks noGrp="1"/>
          </p:cNvSpPr>
          <p:nvPr>
            <p:ph type="dt" sz="half" idx="10"/>
          </p:nvPr>
        </p:nvSpPr>
        <p:spPr/>
        <p:txBody>
          <a:bodyPr/>
          <a:lstStyle/>
          <a:p>
            <a:fld id="{99C58BF6-56E6-4502-8213-D569DF88EECC}" type="datetimeFigureOut">
              <a:rPr lang="el-GR" smtClean="0"/>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ημερομηνίας 2"/>
          <p:cNvSpPr>
            <a:spLocks noGrp="1"/>
          </p:cNvSpPr>
          <p:nvPr>
            <p:ph type="dt" sz="half" idx="10"/>
          </p:nvPr>
        </p:nvSpPr>
        <p:spPr/>
        <p:txBody>
          <a:bodyPr/>
          <a:lstStyle/>
          <a:p>
            <a:fld id="{99C58BF6-56E6-4502-8213-D569DF88EECC}" type="datetimeFigureOut">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9C58BF6-56E6-4502-8213-D569DF88EECC}" type="datetimeFigureOut">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fld id="{99C58BF6-56E6-4502-8213-D569DF88EECC}" type="datetimeFigureOut">
              <a:rPr lang="el-GR" smtClean="0"/>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fld id="{99C58BF6-56E6-4502-8213-D569DF88EECC}" type="datetimeFigureOut">
              <a:rPr lang="el-GR" smtClean="0"/>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6CED4BD-5557-48A4-A902-0D2B42F8AB39}"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58BF6-56E6-4502-8213-D569DF88EECC}" type="datetimeFigureOut">
              <a:rPr lang="el-GR" smtClean="0"/>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ED4BD-5557-48A4-A902-0D2B42F8AB39}"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27.svg"/><Relationship Id="rId8" Type="http://schemas.openxmlformats.org/officeDocument/2006/relationships/image" Target="../media/image26.png"/><Relationship Id="rId7" Type="http://schemas.openxmlformats.org/officeDocument/2006/relationships/image" Target="../media/image36.svg"/><Relationship Id="rId6" Type="http://schemas.openxmlformats.org/officeDocument/2006/relationships/image" Target="../media/image35.png"/><Relationship Id="rId5" Type="http://schemas.openxmlformats.org/officeDocument/2006/relationships/hyperlink" Target="https://student-affairs.ntua.gr/" TargetMode="External"/><Relationship Id="rId4" Type="http://schemas.openxmlformats.org/officeDocument/2006/relationships/hyperlink" Target="https://ntua.gr/el/" TargetMode="External"/><Relationship Id="rId3" Type="http://schemas.openxmlformats.org/officeDocument/2006/relationships/hyperlink" Target="https://student-affairs.ntua.gr/&#964;&#956;&#942;&#956;&#945;-&#966;&#965;&#963;&#953;&#954;&#942;&#962;-&#945;&#947;&#969;&#947;&#942;&#962;/" TargetMode="External"/><Relationship Id="rId2" Type="http://schemas.openxmlformats.org/officeDocument/2006/relationships/hyperlink" Target="https://sportscenter.ntua.gr/" TargetMode="External"/><Relationship Id="rId10" Type="http://schemas.openxmlformats.org/officeDocument/2006/relationships/slideLayout" Target="../slideLayouts/slideLayout7.xml"/><Relationship Id="rId1" Type="http://schemas.openxmlformats.org/officeDocument/2006/relationships/hyperlink" Target="https://student-affairs.ntua.gr/&#956;&#959;&#965;&#963;&#953;&#954;&#972;-&#964;&#956;&#942;&#956;&#945;/" TargetMode="External"/></Relationships>
</file>

<file path=ppt/slides/_rels/slide11.xml.rels><?xml version="1.0" encoding="UTF-8" standalone="yes"?>
<Relationships xmlns="http://schemas.openxmlformats.org/package/2006/relationships"><Relationship Id="rId9" Type="http://schemas.openxmlformats.org/officeDocument/2006/relationships/hyperlink" Target="mailto:gvarsamakis@yahoo.gr" TargetMode="External"/><Relationship Id="rId8" Type="http://schemas.openxmlformats.org/officeDocument/2006/relationships/hyperlink" Target="mailto:fmerimna@mail.ntua.gr" TargetMode="External"/><Relationship Id="rId7" Type="http://schemas.openxmlformats.org/officeDocument/2006/relationships/hyperlink" Target="mailto:etaka@central.ntua.gr" TargetMode="External"/><Relationship Id="rId6" Type="http://schemas.openxmlformats.org/officeDocument/2006/relationships/hyperlink" Target="mailto:emoutafis@mail.ntua.gr" TargetMode="External"/><Relationship Id="rId5" Type="http://schemas.openxmlformats.org/officeDocument/2006/relationships/hyperlink" Target="mailto:v-loura@mail.ntua.gr" TargetMode="External"/><Relationship Id="rId4" Type="http://schemas.openxmlformats.org/officeDocument/2006/relationships/hyperlink" Target="mailto:loupaki@mail.ntua.gr" TargetMode="External"/><Relationship Id="rId3" Type="http://schemas.openxmlformats.org/officeDocument/2006/relationships/hyperlink" Target="mailto:jsotir@central.ntua.gr" TargetMode="External"/><Relationship Id="rId22" Type="http://schemas.openxmlformats.org/officeDocument/2006/relationships/slideLayout" Target="../slideLayouts/slideLayout7.xml"/><Relationship Id="rId21" Type="http://schemas.openxmlformats.org/officeDocument/2006/relationships/hyperlink" Target="https://student-affairs.ntua.gr/&#964;&#956;&#942;&#956;&#945;-&#966;&#965;&#963;&#953;&#954;&#942;&#962;-&#945;&#947;&#969;&#947;&#942;&#962;/" TargetMode="External"/><Relationship Id="rId20" Type="http://schemas.openxmlformats.org/officeDocument/2006/relationships/hyperlink" Target="https://sportscenter.ntua.gr/" TargetMode="External"/><Relationship Id="rId2" Type="http://schemas.openxmlformats.org/officeDocument/2006/relationships/hyperlink" Target="mailto:kalliopi@central.ntua.gr" TargetMode="External"/><Relationship Id="rId19" Type="http://schemas.openxmlformats.org/officeDocument/2006/relationships/hyperlink" Target="mailto:ntuasportscenter@gmail.com" TargetMode="External"/><Relationship Id="rId18" Type="http://schemas.openxmlformats.org/officeDocument/2006/relationships/hyperlink" Target="mailto:anastas1967@yahoo.gr" TargetMode="External"/><Relationship Id="rId17" Type="http://schemas.openxmlformats.org/officeDocument/2006/relationships/hyperlink" Target="mailto:iatreio@arch.ntua.gr" TargetMode="External"/><Relationship Id="rId16" Type="http://schemas.openxmlformats.org/officeDocument/2006/relationships/hyperlink" Target="mailto:ipapakon@central.ntua.gr" TargetMode="External"/><Relationship Id="rId15" Type="http://schemas.openxmlformats.org/officeDocument/2006/relationships/hyperlink" Target="mailto:mkatrani@central.ntua.gr" TargetMode="External"/><Relationship Id="rId14" Type="http://schemas.openxmlformats.org/officeDocument/2006/relationships/hyperlink" Target="https://student-affairs.ntua.gr/&#956;&#959;&#965;&#963;&#953;&#954;&#972;-&#964;&#956;&#942;&#956;&#945;/" TargetMode="External"/><Relationship Id="rId13" Type="http://schemas.openxmlformats.org/officeDocument/2006/relationships/hyperlink" Target="mailto:mousikot@yahoo.com" TargetMode="External"/><Relationship Id="rId12" Type="http://schemas.openxmlformats.org/officeDocument/2006/relationships/hyperlink" Target="mailto:egrafesmoysiko@gmail.com" TargetMode="External"/><Relationship Id="rId11" Type="http://schemas.openxmlformats.org/officeDocument/2006/relationships/hyperlink" Target="mailto:eleftheria_nathanail@hotmail.com" TargetMode="External"/><Relationship Id="rId10" Type="http://schemas.openxmlformats.org/officeDocument/2006/relationships/hyperlink" Target="mailto:nenel@mail.ntua.gr" TargetMode="External"/><Relationship Id="rId1" Type="http://schemas.openxmlformats.org/officeDocument/2006/relationships/hyperlink" Target="mailto:balabani@central.ntua.gr" TargetMode="Externa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image" Target="../media/image15.png"/><Relationship Id="rId7" Type="http://schemas.microsoft.com/office/2007/relationships/hdphoto" Target="../media/image14.wdp"/><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3" Type="http://schemas.openxmlformats.org/officeDocument/2006/relationships/slideLayout" Target="../slideLayouts/slideLayout7.xml"/><Relationship Id="rId12" Type="http://schemas.openxmlformats.org/officeDocument/2006/relationships/tags" Target="../tags/tag2.xml"/><Relationship Id="rId11" Type="http://schemas.openxmlformats.org/officeDocument/2006/relationships/image" Target="../media/image17.jpeg"/><Relationship Id="rId10" Type="http://schemas.openxmlformats.org/officeDocument/2006/relationships/image" Target="../media/image1.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xml"/><Relationship Id="rId5" Type="http://schemas.openxmlformats.org/officeDocument/2006/relationships/image" Target="../media/image27.svg"/><Relationship Id="rId4" Type="http://schemas.openxmlformats.org/officeDocument/2006/relationships/image" Target="../media/image26.pn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image" Target="../media/image31.svg"/><Relationship Id="rId3" Type="http://schemas.openxmlformats.org/officeDocument/2006/relationships/image" Target="../media/image30.png"/><Relationship Id="rId2" Type="http://schemas.microsoft.com/office/2007/relationships/hdphoto" Target="../media/image29.wdp"/><Relationship Id="rId1" Type="http://schemas.openxmlformats.org/officeDocument/2006/relationships/image" Target="../media/image28.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image" Target="../media/image34.svg"/><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bg1">
                <a:lumMod val="95000"/>
              </a:schemeClr>
            </a:gs>
          </a:gsLst>
          <a:lin ang="10800000" scaled="1"/>
          <a:tileRect/>
        </a:gradFill>
        <a:effectLst/>
      </p:bgPr>
    </p:bg>
    <p:spTree>
      <p:nvGrpSpPr>
        <p:cNvPr id="1" name=""/>
        <p:cNvGrpSpPr/>
        <p:nvPr/>
      </p:nvGrpSpPr>
      <p:grpSpPr>
        <a:xfrm>
          <a:off x="0" y="0"/>
          <a:ext cx="0" cy="0"/>
          <a:chOff x="0" y="0"/>
          <a:chExt cx="0" cy="0"/>
        </a:xfrm>
      </p:grpSpPr>
      <p:pic>
        <p:nvPicPr>
          <p:cNvPr id="87" name="Εικόνα 8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54637" y="0"/>
            <a:ext cx="5537364" cy="6858000"/>
          </a:xfrm>
          <a:prstGeom prst="rect">
            <a:avLst/>
          </a:prstGeom>
        </p:spPr>
      </p:pic>
      <p:sp>
        <p:nvSpPr>
          <p:cNvPr id="88" name="TextBox 87"/>
          <p:cNvSpPr txBox="1"/>
          <p:nvPr/>
        </p:nvSpPr>
        <p:spPr>
          <a:xfrm>
            <a:off x="1722100" y="788371"/>
            <a:ext cx="5094315" cy="1938992"/>
          </a:xfrm>
          <a:prstGeom prst="rect">
            <a:avLst/>
          </a:prstGeom>
          <a:noFill/>
        </p:spPr>
        <p:txBody>
          <a:bodyPr wrap="square" rtlCol="0">
            <a:spAutoFit/>
          </a:bodyPr>
          <a:lstStyle/>
          <a:p>
            <a:r>
              <a:rPr lang="el-GR" sz="4000" b="1" dirty="0">
                <a:solidFill>
                  <a:schemeClr val="accent5">
                    <a:lumMod val="50000"/>
                  </a:schemeClr>
                </a:solidFill>
                <a:latin typeface="Cambria" panose="02040503050406030204" pitchFamily="18" charset="0"/>
                <a:ea typeface="Cambria" panose="02040503050406030204" pitchFamily="18" charset="0"/>
              </a:rPr>
              <a:t>ΕΘΝΙΚΟ </a:t>
            </a:r>
            <a:br>
              <a:rPr lang="el-GR" sz="4000" b="1" dirty="0">
                <a:solidFill>
                  <a:schemeClr val="accent5">
                    <a:lumMod val="50000"/>
                  </a:schemeClr>
                </a:solidFill>
                <a:latin typeface="Cambria" panose="02040503050406030204" pitchFamily="18" charset="0"/>
                <a:ea typeface="Cambria" panose="02040503050406030204" pitchFamily="18" charset="0"/>
              </a:rPr>
            </a:br>
            <a:r>
              <a:rPr lang="el-GR" sz="4000" b="1" dirty="0">
                <a:solidFill>
                  <a:schemeClr val="accent5">
                    <a:lumMod val="50000"/>
                  </a:schemeClr>
                </a:solidFill>
                <a:latin typeface="Cambria" panose="02040503050406030204" pitchFamily="18" charset="0"/>
                <a:ea typeface="Cambria" panose="02040503050406030204" pitchFamily="18" charset="0"/>
              </a:rPr>
              <a:t>ΜΕΤΣΟΒΙΟ ΠΟΛΥΤΕΧΝΕΙΟ</a:t>
            </a:r>
            <a:endParaRPr lang="el-GR" sz="4000" b="1" dirty="0">
              <a:solidFill>
                <a:schemeClr val="accent5">
                  <a:lumMod val="50000"/>
                </a:schemeClr>
              </a:solidFill>
              <a:latin typeface="Cambria" panose="02040503050406030204" pitchFamily="18" charset="0"/>
              <a:ea typeface="Cambria" panose="02040503050406030204" pitchFamily="18" charset="0"/>
            </a:endParaRPr>
          </a:p>
        </p:txBody>
      </p:sp>
      <p:sp>
        <p:nvSpPr>
          <p:cNvPr id="89" name="TextBox 88"/>
          <p:cNvSpPr txBox="1"/>
          <p:nvPr/>
        </p:nvSpPr>
        <p:spPr>
          <a:xfrm>
            <a:off x="0" y="5363134"/>
            <a:ext cx="6816416" cy="553998"/>
          </a:xfrm>
          <a:prstGeom prst="rect">
            <a:avLst/>
          </a:prstGeom>
          <a:noFill/>
        </p:spPr>
        <p:txBody>
          <a:bodyPr wrap="square" rtlCol="0">
            <a:spAutoFit/>
          </a:bodyPr>
          <a:lstStyle/>
          <a:p>
            <a:pPr algn="ctr"/>
            <a:r>
              <a:rPr lang="el-GR" sz="2900" dirty="0">
                <a:solidFill>
                  <a:schemeClr val="accent5">
                    <a:lumMod val="50000"/>
                  </a:schemeClr>
                </a:solidFill>
                <a:latin typeface="Cambria" panose="02040503050406030204" pitchFamily="18" charset="0"/>
                <a:ea typeface="Cambria" panose="02040503050406030204" pitchFamily="18" charset="0"/>
              </a:rPr>
              <a:t>ΔΙΕΥΘΥΝΣΗ ΜΕΡΙΜΝΑΣ</a:t>
            </a:r>
            <a:endParaRPr lang="el-GR" sz="2900" dirty="0">
              <a:solidFill>
                <a:schemeClr val="accent5">
                  <a:lumMod val="50000"/>
                </a:schemeClr>
              </a:solidFill>
              <a:latin typeface="Cambria" panose="02040503050406030204" pitchFamily="18" charset="0"/>
              <a:ea typeface="Cambria" panose="02040503050406030204" pitchFamily="18" charset="0"/>
            </a:endParaRPr>
          </a:p>
        </p:txBody>
      </p:sp>
      <p:sp>
        <p:nvSpPr>
          <p:cNvPr id="90" name="Οβάλ 89"/>
          <p:cNvSpPr/>
          <p:nvPr/>
        </p:nvSpPr>
        <p:spPr>
          <a:xfrm>
            <a:off x="480321" y="1217867"/>
            <a:ext cx="1080000" cy="108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1" name="Εικόνα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2240" y="2383210"/>
            <a:ext cx="1773124" cy="2091253"/>
          </a:xfrm>
          <a:prstGeom prst="rect">
            <a:avLst/>
          </a:prstGeom>
        </p:spPr>
      </p:pic>
      <p:cxnSp>
        <p:nvCxnSpPr>
          <p:cNvPr id="94" name="Ευθεία γραμμή σύνδεσης 93"/>
          <p:cNvCxnSpPr/>
          <p:nvPr/>
        </p:nvCxnSpPr>
        <p:spPr>
          <a:xfrm>
            <a:off x="1722100" y="887728"/>
            <a:ext cx="0" cy="1839635"/>
          </a:xfrm>
          <a:prstGeom prst="line">
            <a:avLst/>
          </a:prstGeom>
          <a:ln w="2857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8" name="Εικόνα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737" y="4571999"/>
            <a:ext cx="1939431" cy="2286001"/>
          </a:xfrm>
          <a:prstGeom prst="rect">
            <a:avLst/>
          </a:prstGeom>
        </p:spPr>
      </p:pic>
      <p:graphicFrame>
        <p:nvGraphicFramePr>
          <p:cNvPr id="99" name="Πίνακας 98"/>
          <p:cNvGraphicFramePr>
            <a:graphicFrameLocks noGrp="1"/>
          </p:cNvGraphicFramePr>
          <p:nvPr/>
        </p:nvGraphicFramePr>
        <p:xfrm>
          <a:off x="6886575" y="158496"/>
          <a:ext cx="5143500" cy="6547104"/>
        </p:xfrm>
        <a:graphic>
          <a:graphicData uri="http://schemas.openxmlformats.org/drawingml/2006/table">
            <a:tbl>
              <a:tblPr firstRow="1" bandRow="1">
                <a:tableStyleId>{5C22544A-7EE6-4342-B048-85BDC9FD1C3A}</a:tableStyleId>
              </a:tblPr>
              <a:tblGrid>
                <a:gridCol w="1695450"/>
                <a:gridCol w="1733550"/>
                <a:gridCol w="1714500"/>
              </a:tblGrid>
              <a:tr h="2182368">
                <a:tc>
                  <a:txBody>
                    <a:bodyPr/>
                    <a:lstStyle/>
                    <a:p>
                      <a:endParaRPr lang="el-GR"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l-GR"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l-G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r>
              <a:tr h="2182368">
                <a:tc>
                  <a:txBody>
                    <a:bodyPr/>
                    <a:lstStyle/>
                    <a:p>
                      <a:endParaRPr lang="el-G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l-GR"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l-GR"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r>
              <a:tr h="2182368">
                <a:tc>
                  <a:txBody>
                    <a:bodyPr/>
                    <a:lstStyle/>
                    <a:p>
                      <a:endParaRPr lang="el-GR"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l-G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l-GR"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7037"/>
    </mc:Choice>
    <mc:Fallback>
      <p:transition spd="slow" advTm="7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anim calcmode="lin" valueType="num">
                                      <p:cBhvr>
                                        <p:cTn id="13" dur="1000" fill="hold"/>
                                        <p:tgtEl>
                                          <p:spTgt spid="91"/>
                                        </p:tgtEl>
                                        <p:attrNameLst>
                                          <p:attrName>ppt_x</p:attrName>
                                        </p:attrNameLst>
                                      </p:cBhvr>
                                      <p:tavLst>
                                        <p:tav tm="0">
                                          <p:val>
                                            <p:strVal val="#ppt_x"/>
                                          </p:val>
                                        </p:tav>
                                        <p:tav tm="100000">
                                          <p:val>
                                            <p:strVal val="#ppt_x"/>
                                          </p:val>
                                        </p:tav>
                                      </p:tavLst>
                                    </p:anim>
                                    <p:anim calcmode="lin" valueType="num">
                                      <p:cBhvr>
                                        <p:cTn id="14"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5" name="Ορθογώνιο 4"/>
          <p:cNvSpPr/>
          <p:nvPr/>
        </p:nvSpPr>
        <p:spPr>
          <a:xfrm>
            <a:off x="-27780" y="0"/>
            <a:ext cx="952339" cy="6858000"/>
          </a:xfrm>
          <a:prstGeom prst="rect">
            <a:avLst/>
          </a:prstGeom>
          <a:gradFill flip="none" rotWithShape="1">
            <a:gsLst>
              <a:gs pos="0">
                <a:schemeClr val="tx2">
                  <a:lumMod val="40000"/>
                  <a:lumOff val="60000"/>
                </a:schemeClr>
              </a:gs>
              <a:gs pos="100000">
                <a:schemeClr val="bg1">
                  <a:lumMod val="9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ectangle 28"/>
          <p:cNvSpPr/>
          <p:nvPr/>
        </p:nvSpPr>
        <p:spPr>
          <a:xfrm>
            <a:off x="924560" y="275941"/>
            <a:ext cx="10926876" cy="307777"/>
          </a:xfrm>
          <a:prstGeom prst="rect">
            <a:avLst/>
          </a:prstGeom>
          <a:solidFill>
            <a:schemeClr val="tx2">
              <a:lumMod val="20000"/>
              <a:lumOff val="80000"/>
              <a:alpha val="80000"/>
            </a:schemeClr>
          </a:solidFill>
          <a:ln>
            <a:noFill/>
          </a:ln>
          <a:effectLst/>
        </p:spPr>
        <p:txBody>
          <a:bodyPr wrap="square">
            <a:spAutoFit/>
          </a:bodyPr>
          <a:lstStyle/>
          <a:p>
            <a:pPr algn="ctr" fontAlgn="base"/>
            <a:r>
              <a:rPr lang="el-GR" sz="1400" b="1" dirty="0">
                <a:latin typeface="Cambria" panose="02040503050406030204" pitchFamily="18" charset="0"/>
                <a:ea typeface="Cambria" panose="02040503050406030204" pitchFamily="18" charset="0"/>
              </a:rPr>
              <a:t>ΧΡΗΣΙΜΕΣ ΙΣΤΟΣΕΛΙΔΕΣ ΓΙΑ ΠΛΗΡΕΣΤΕΡΗ ΕΝΗΜΕΡΩΣΗ </a:t>
            </a:r>
            <a:endParaRPr lang="el-GR" sz="1400" b="1" dirty="0">
              <a:latin typeface="Cambria" panose="02040503050406030204" pitchFamily="18" charset="0"/>
              <a:ea typeface="Cambria" panose="02040503050406030204" pitchFamily="18" charset="0"/>
            </a:endParaRPr>
          </a:p>
        </p:txBody>
      </p:sp>
      <p:sp>
        <p:nvSpPr>
          <p:cNvPr id="37" name="Rectangle 27"/>
          <p:cNvSpPr/>
          <p:nvPr/>
        </p:nvSpPr>
        <p:spPr>
          <a:xfrm>
            <a:off x="6522181" y="5150766"/>
            <a:ext cx="5329255" cy="1080809"/>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fontAlgn="base">
              <a:lnSpc>
                <a:spcPct val="120000"/>
              </a:lnSpc>
            </a:pPr>
            <a:r>
              <a:rPr lang="el-GR" sz="1600" b="1" dirty="0">
                <a:latin typeface="Cambria" panose="02040503050406030204" pitchFamily="18" charset="0"/>
                <a:ea typeface="Cambria" panose="02040503050406030204" pitchFamily="18" charset="0"/>
              </a:rPr>
              <a:t>Μουσικό Τμήμα</a:t>
            </a:r>
            <a:endParaRPr lang="el-GR" sz="1600" b="1" dirty="0">
              <a:latin typeface="Cambria" panose="02040503050406030204" pitchFamily="18" charset="0"/>
              <a:ea typeface="Cambria" panose="02040503050406030204" pitchFamily="18" charset="0"/>
            </a:endParaRPr>
          </a:p>
          <a:p>
            <a:pPr>
              <a:lnSpc>
                <a:spcPct val="150000"/>
              </a:lnSpc>
            </a:pPr>
            <a:r>
              <a:rPr lang="en-US" sz="1200" b="1" dirty="0">
                <a:latin typeface="Cambria" panose="02040503050406030204" pitchFamily="18" charset="0"/>
                <a:ea typeface="Cambria" panose="02040503050406030204" pitchFamily="18" charset="0"/>
              </a:rPr>
              <a:t>url</a:t>
            </a:r>
            <a:r>
              <a:rPr lang="en-US" sz="1200" dirty="0">
                <a:latin typeface="Cambria" panose="02040503050406030204" pitchFamily="18" charset="0"/>
                <a:ea typeface="Cambria" panose="02040503050406030204" pitchFamily="18" charset="0"/>
              </a:rPr>
              <a:t>:      </a:t>
            </a:r>
            <a:r>
              <a:rPr lang="en-US" sz="1600" i="1" dirty="0">
                <a:solidFill>
                  <a:srgbClr val="0070C0"/>
                </a:solidFill>
                <a:latin typeface="Cambria" panose="02040503050406030204" pitchFamily="18" charset="0"/>
                <a:ea typeface="Cambria" panose="02040503050406030204" pitchFamily="18" charset="0"/>
                <a:hlinkClick r:id="rId1"/>
              </a:rPr>
              <a:t>https://student-affairs.ntua.gr/</a:t>
            </a:r>
            <a:r>
              <a:rPr lang="el-GR" sz="1600" i="1" dirty="0">
                <a:solidFill>
                  <a:srgbClr val="0070C0"/>
                </a:solidFill>
                <a:latin typeface="Cambria" panose="02040503050406030204" pitchFamily="18" charset="0"/>
                <a:ea typeface="Cambria" panose="02040503050406030204" pitchFamily="18" charset="0"/>
                <a:hlinkClick r:id="rId1"/>
              </a:rPr>
              <a:t>μουσικό-τμήμα/</a:t>
            </a:r>
            <a:r>
              <a:rPr lang="en-US" sz="1600" i="1" dirty="0">
                <a:solidFill>
                  <a:srgbClr val="0070C0"/>
                </a:solidFill>
                <a:latin typeface="Cambria" panose="02040503050406030204" pitchFamily="18" charset="0"/>
                <a:ea typeface="Cambria" panose="02040503050406030204" pitchFamily="18" charset="0"/>
              </a:rPr>
              <a:t> </a:t>
            </a:r>
            <a:endParaRPr lang="el-GR" sz="1600" i="1" dirty="0">
              <a:solidFill>
                <a:srgbClr val="0070C0"/>
              </a:solidFill>
              <a:latin typeface="Cambria" panose="02040503050406030204" pitchFamily="18" charset="0"/>
              <a:ea typeface="Cambria" panose="02040503050406030204" pitchFamily="18" charset="0"/>
            </a:endParaRPr>
          </a:p>
          <a:p>
            <a:pPr lvl="1">
              <a:lnSpc>
                <a:spcPct val="150000"/>
              </a:lnSpc>
            </a:pPr>
            <a:r>
              <a:rPr lang="en-US" sz="1600" dirty="0">
                <a:latin typeface="Cambria" panose="02040503050406030204" pitchFamily="18" charset="0"/>
                <a:ea typeface="Cambria" panose="02040503050406030204" pitchFamily="18" charset="0"/>
              </a:rPr>
              <a:t>&amp;</a:t>
            </a:r>
            <a:r>
              <a:rPr lang="el-GR" sz="1600" dirty="0">
                <a:latin typeface="Cambria" panose="02040503050406030204" pitchFamily="18" charset="0"/>
                <a:ea typeface="Cambria" panose="02040503050406030204" pitchFamily="18" charset="0"/>
              </a:rPr>
              <a:t> </a:t>
            </a:r>
            <a:r>
              <a:rPr lang="en-US" sz="1600" i="1" u="sng" dirty="0">
                <a:solidFill>
                  <a:srgbClr val="0070C0"/>
                </a:solidFill>
                <a:latin typeface="Cambria" panose="02040503050406030204" pitchFamily="18" charset="0"/>
                <a:ea typeface="Cambria" panose="02040503050406030204" pitchFamily="18" charset="0"/>
              </a:rPr>
              <a:t>dance.ntua.gr </a:t>
            </a:r>
            <a:r>
              <a:rPr lang="en-US" sz="1600" dirty="0">
                <a:latin typeface="Cambria" panose="02040503050406030204" pitchFamily="18" charset="0"/>
                <a:ea typeface="Cambria" panose="02040503050406030204" pitchFamily="18" charset="0"/>
              </a:rPr>
              <a:t>(</a:t>
            </a:r>
            <a:r>
              <a:rPr lang="el-GR" sz="1600" dirty="0">
                <a:latin typeface="Cambria" panose="02040503050406030204" pitchFamily="18" charset="0"/>
                <a:ea typeface="Cambria" panose="02040503050406030204" pitchFamily="18" charset="0"/>
              </a:rPr>
              <a:t>για χορό)</a:t>
            </a:r>
            <a:endParaRPr lang="el-GR" sz="1600" dirty="0">
              <a:latin typeface="Cambria" panose="02040503050406030204" pitchFamily="18" charset="0"/>
              <a:ea typeface="Cambria" panose="02040503050406030204" pitchFamily="18" charset="0"/>
            </a:endParaRPr>
          </a:p>
        </p:txBody>
      </p:sp>
      <p:sp>
        <p:nvSpPr>
          <p:cNvPr id="50" name="Rectangle 27"/>
          <p:cNvSpPr/>
          <p:nvPr/>
        </p:nvSpPr>
        <p:spPr>
          <a:xfrm>
            <a:off x="1003287" y="5137173"/>
            <a:ext cx="5154752" cy="1107996"/>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fontAlgn="base"/>
            <a:r>
              <a:rPr lang="el-GR" sz="1600" b="1" dirty="0">
                <a:latin typeface="Cambria" panose="02040503050406030204" pitchFamily="18" charset="0"/>
                <a:ea typeface="Cambria" panose="02040503050406030204" pitchFamily="18" charset="0"/>
              </a:rPr>
              <a:t>Τμήμα Φυσικής Αγωγής</a:t>
            </a:r>
            <a:endParaRPr lang="el-GR" sz="1600" b="1" dirty="0">
              <a:latin typeface="Cambria" panose="02040503050406030204" pitchFamily="18" charset="0"/>
              <a:ea typeface="Cambria" panose="02040503050406030204" pitchFamily="18" charset="0"/>
            </a:endParaRPr>
          </a:p>
          <a:p>
            <a:pPr marL="171450" indent="-171450">
              <a:buFont typeface="Wingdings" panose="05000000000000000000" pitchFamily="2" charset="2"/>
              <a:buChar char="§"/>
            </a:pPr>
            <a:r>
              <a:rPr lang="en-US" sz="1200" b="1" dirty="0">
                <a:latin typeface="Cambria" panose="02040503050406030204" pitchFamily="18" charset="0"/>
                <a:ea typeface="Cambria" panose="02040503050406030204" pitchFamily="18" charset="0"/>
              </a:rPr>
              <a:t>url:</a:t>
            </a:r>
            <a:r>
              <a:rPr lang="en-US" dirty="0">
                <a:latin typeface="Cambria" panose="02040503050406030204" pitchFamily="18" charset="0"/>
                <a:ea typeface="Cambria" panose="02040503050406030204" pitchFamily="18" charset="0"/>
              </a:rPr>
              <a:t> </a:t>
            </a:r>
            <a:r>
              <a:rPr lang="el-GR" sz="1600" i="1" u="sng" dirty="0">
                <a:latin typeface="Cambria" panose="02040503050406030204" pitchFamily="18" charset="0"/>
                <a:ea typeface="Cambria" panose="02040503050406030204" pitchFamily="18" charset="0"/>
                <a:hlinkClick r:id="rId2"/>
              </a:rPr>
              <a:t>https://sportscenter.ntua.gr</a:t>
            </a:r>
            <a:r>
              <a:rPr lang="el-GR" sz="1600" i="1" u="sng" dirty="0">
                <a:latin typeface="Cambria" panose="02040503050406030204" pitchFamily="18" charset="0"/>
                <a:ea typeface="Cambria" panose="02040503050406030204" pitchFamily="18" charset="0"/>
              </a:rPr>
              <a:t>, </a:t>
            </a:r>
            <a:endParaRPr lang="el-GR" i="1" dirty="0">
              <a:latin typeface="Cambria" panose="02040503050406030204" pitchFamily="18" charset="0"/>
              <a:ea typeface="Cambria" panose="02040503050406030204" pitchFamily="18" charset="0"/>
            </a:endParaRPr>
          </a:p>
          <a:p>
            <a:pPr marL="171450" indent="-171450">
              <a:buFont typeface="Wingdings" panose="05000000000000000000" pitchFamily="2" charset="2"/>
              <a:buChar char="§"/>
            </a:pPr>
            <a:r>
              <a:rPr lang="en-US" sz="1600" i="1" u="sng" dirty="0">
                <a:solidFill>
                  <a:srgbClr val="0070C0"/>
                </a:solidFill>
                <a:latin typeface="Cambria" panose="02040503050406030204" pitchFamily="18" charset="0"/>
                <a:ea typeface="Cambria" panose="02040503050406030204" pitchFamily="18" charset="0"/>
                <a:hlinkClick r:id="rId3"/>
              </a:rPr>
              <a:t>https://student-affairs.ntua.gr/</a:t>
            </a:r>
            <a:r>
              <a:rPr lang="el-GR" sz="1600" i="1" u="sng" dirty="0">
                <a:solidFill>
                  <a:srgbClr val="0070C0"/>
                </a:solidFill>
                <a:latin typeface="Cambria" panose="02040503050406030204" pitchFamily="18" charset="0"/>
                <a:ea typeface="Cambria" panose="02040503050406030204" pitchFamily="18" charset="0"/>
                <a:hlinkClick r:id="rId3"/>
              </a:rPr>
              <a:t>τμήμα-φυσικής-αγωγής/</a:t>
            </a:r>
            <a:endParaRPr lang="el-GR" sz="1600" i="1" u="sng" dirty="0">
              <a:solidFill>
                <a:srgbClr val="0070C0"/>
              </a:solidFill>
              <a:latin typeface="Cambria" panose="02040503050406030204" pitchFamily="18" charset="0"/>
              <a:ea typeface="Cambria" panose="02040503050406030204" pitchFamily="18" charset="0"/>
            </a:endParaRPr>
          </a:p>
          <a:p>
            <a:pPr marL="171450" indent="-171450">
              <a:buFont typeface="Wingdings" panose="05000000000000000000" pitchFamily="2" charset="2"/>
              <a:buChar char="§"/>
            </a:pPr>
            <a:endParaRPr lang="el-GR" sz="1600" b="1" dirty="0">
              <a:latin typeface="Cambria" panose="02040503050406030204" pitchFamily="18" charset="0"/>
              <a:ea typeface="Cambria" panose="02040503050406030204" pitchFamily="18" charset="0"/>
            </a:endParaRPr>
          </a:p>
        </p:txBody>
      </p:sp>
      <p:sp>
        <p:nvSpPr>
          <p:cNvPr id="56" name="Rectangle 24"/>
          <p:cNvSpPr/>
          <p:nvPr/>
        </p:nvSpPr>
        <p:spPr>
          <a:xfrm>
            <a:off x="1003288" y="1796973"/>
            <a:ext cx="10848148" cy="3099375"/>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gn="ctr" fontAlgn="base">
              <a:lnSpc>
                <a:spcPct val="150000"/>
              </a:lnSpc>
            </a:pPr>
            <a:r>
              <a:rPr lang="el-GR" b="1" dirty="0">
                <a:latin typeface="Cambria" panose="02040503050406030204" pitchFamily="18" charset="0"/>
                <a:ea typeface="Cambria" panose="02040503050406030204" pitchFamily="18" charset="0"/>
              </a:rPr>
              <a:t>Ανάρτηση Ανακοινώσεων</a:t>
            </a:r>
            <a:r>
              <a:rPr lang="el-GR" dirty="0">
                <a:latin typeface="Cambria" panose="02040503050406030204" pitchFamily="18" charset="0"/>
                <a:ea typeface="Cambria" panose="02040503050406030204" pitchFamily="18" charset="0"/>
              </a:rPr>
              <a:t>:  </a:t>
            </a:r>
            <a:endParaRPr lang="el-GR" dirty="0">
              <a:latin typeface="Cambria" panose="02040503050406030204" pitchFamily="18" charset="0"/>
              <a:ea typeface="Cambria" panose="02040503050406030204" pitchFamily="18" charset="0"/>
            </a:endParaRPr>
          </a:p>
          <a:p>
            <a:pPr marL="0" indent="0">
              <a:lnSpc>
                <a:spcPct val="150000"/>
              </a:lnSpc>
              <a:buFont typeface="Arial" panose="020B0604020202020204" pitchFamily="34" charset="0"/>
              <a:buNone/>
            </a:pPr>
            <a:r>
              <a:rPr lang="el-GR" sz="1400" b="1" dirty="0">
                <a:latin typeface="Cambria" panose="02040503050406030204" pitchFamily="18" charset="0"/>
                <a:ea typeface="Cambria" panose="02040503050406030204" pitchFamily="18" charset="0"/>
              </a:rPr>
              <a:t>1.</a:t>
            </a:r>
            <a:r>
              <a:rPr lang="el-GR" sz="1400" dirty="0">
                <a:latin typeface="Cambria" panose="02040503050406030204" pitchFamily="18" charset="0"/>
                <a:ea typeface="Cambria" panose="02040503050406030204" pitchFamily="18" charset="0"/>
              </a:rPr>
              <a:t> Ιστοσελίδα του ΕΜΠ </a:t>
            </a:r>
            <a:r>
              <a:rPr lang="en-US" sz="1400" i="1" dirty="0">
                <a:latin typeface="Cambria" panose="02040503050406030204" pitchFamily="18" charset="0"/>
                <a:ea typeface="Cambria" panose="02040503050406030204" pitchFamily="18" charset="0"/>
                <a:hlinkClick r:id="rId4"/>
              </a:rPr>
              <a:t>https://ntua.gr/el/</a:t>
            </a:r>
            <a:endParaRPr lang="el-GR" sz="1400" i="1" dirty="0">
              <a:latin typeface="Cambria" panose="02040503050406030204" pitchFamily="18" charset="0"/>
              <a:ea typeface="Cambria" panose="02040503050406030204" pitchFamily="18" charset="0"/>
            </a:endParaRPr>
          </a:p>
          <a:p>
            <a:pPr lvl="1">
              <a:lnSpc>
                <a:spcPct val="150000"/>
              </a:lnSpc>
            </a:pPr>
            <a:r>
              <a:rPr lang="el-GR" sz="1400" dirty="0">
                <a:latin typeface="Cambria" panose="02040503050406030204" pitchFamily="18" charset="0"/>
                <a:ea typeface="Cambria" panose="02040503050406030204" pitchFamily="18" charset="0"/>
              </a:rPr>
              <a:t>   </a:t>
            </a:r>
            <a:r>
              <a:rPr lang="el-GR" sz="1400" b="1" dirty="0">
                <a:latin typeface="Cambria" panose="02040503050406030204" pitchFamily="18" charset="0"/>
                <a:ea typeface="Cambria" panose="02040503050406030204" pitchFamily="18" charset="0"/>
              </a:rPr>
              <a:t>Α</a:t>
            </a:r>
            <a:r>
              <a:rPr lang="el-GR" sz="1400" dirty="0">
                <a:latin typeface="Cambria" panose="02040503050406030204" pitchFamily="18" charset="0"/>
                <a:ea typeface="Cambria" panose="02040503050406030204" pitchFamily="18" charset="0"/>
              </a:rPr>
              <a:t>) για βραβεία – υποτροφίες στην ενότητα :   </a:t>
            </a:r>
            <a:r>
              <a:rPr lang="el-GR" sz="1400" i="1" u="sng" dirty="0">
                <a:latin typeface="Cambria" panose="02040503050406030204" pitchFamily="18" charset="0"/>
                <a:ea typeface="Cambria" panose="02040503050406030204" pitchFamily="18" charset="0"/>
              </a:rPr>
              <a:t>Νέα/Ανακοινώσεις/Προκηρύξεις</a:t>
            </a:r>
            <a:endParaRPr lang="el-GR" sz="1400" i="1" u="sng" dirty="0">
              <a:latin typeface="Cambria" panose="02040503050406030204" pitchFamily="18" charset="0"/>
              <a:ea typeface="Cambria" panose="02040503050406030204" pitchFamily="18" charset="0"/>
            </a:endParaRPr>
          </a:p>
          <a:p>
            <a:pPr lvl="1">
              <a:lnSpc>
                <a:spcPct val="150000"/>
              </a:lnSpc>
              <a:buFont typeface="Arial" panose="020B0604020202020204" pitchFamily="34" charset="0"/>
              <a:buNone/>
            </a:pPr>
            <a:r>
              <a:rPr lang="el-GR" sz="1400" dirty="0">
                <a:latin typeface="Cambria" panose="02040503050406030204" pitchFamily="18" charset="0"/>
                <a:ea typeface="Cambria" panose="02040503050406030204" pitchFamily="18" charset="0"/>
              </a:rPr>
              <a:t>   </a:t>
            </a:r>
            <a:r>
              <a:rPr lang="el-GR" sz="1400" b="1" dirty="0">
                <a:latin typeface="Cambria" panose="02040503050406030204" pitchFamily="18" charset="0"/>
                <a:ea typeface="Cambria" panose="02040503050406030204" pitchFamily="18" charset="0"/>
              </a:rPr>
              <a:t>Β</a:t>
            </a:r>
            <a:r>
              <a:rPr lang="el-GR" sz="1400" dirty="0">
                <a:latin typeface="Cambria" panose="02040503050406030204" pitchFamily="18" charset="0"/>
                <a:ea typeface="Cambria" panose="02040503050406030204" pitchFamily="18" charset="0"/>
              </a:rPr>
              <a:t>) για άλλα θέματα (όπως σίτιση, αιμοδοσίες, μουσικές εκδηλώσεις) στην ενότητα: </a:t>
            </a:r>
            <a:r>
              <a:rPr lang="el-GR" sz="1400" i="1" u="sng" dirty="0">
                <a:latin typeface="Cambria" panose="02040503050406030204" pitchFamily="18" charset="0"/>
                <a:ea typeface="Cambria" panose="02040503050406030204" pitchFamily="18" charset="0"/>
              </a:rPr>
              <a:t>Νέα/Ανακοινώσεις/Γενικές</a:t>
            </a:r>
            <a:endParaRPr lang="el-GR" sz="1400" i="1" u="sng" dirty="0">
              <a:latin typeface="Cambria" panose="02040503050406030204" pitchFamily="18" charset="0"/>
              <a:ea typeface="Cambria" panose="02040503050406030204" pitchFamily="18" charset="0"/>
            </a:endParaRPr>
          </a:p>
          <a:p>
            <a:pPr marL="0" indent="0">
              <a:lnSpc>
                <a:spcPct val="150000"/>
              </a:lnSpc>
              <a:buFont typeface="Arial" panose="020B0604020202020204" pitchFamily="34" charset="0"/>
              <a:buNone/>
            </a:pPr>
            <a:r>
              <a:rPr lang="el-GR" sz="1400" b="1" dirty="0">
                <a:latin typeface="Cambria" panose="02040503050406030204" pitchFamily="18" charset="0"/>
                <a:ea typeface="Cambria" panose="02040503050406030204" pitchFamily="18" charset="0"/>
              </a:rPr>
              <a:t>2</a:t>
            </a:r>
            <a:r>
              <a:rPr lang="el-GR" sz="1400" dirty="0">
                <a:latin typeface="Cambria" panose="02040503050406030204" pitchFamily="18" charset="0"/>
                <a:ea typeface="Cambria" panose="02040503050406030204" pitchFamily="18" charset="0"/>
              </a:rPr>
              <a:t>. Ιστοσελίδα Διεύθυνσης Μέριμνας </a:t>
            </a:r>
            <a:r>
              <a:rPr lang="en-US" sz="1400" i="1" u="sng" dirty="0">
                <a:solidFill>
                  <a:srgbClr val="0070C0"/>
                </a:solidFill>
                <a:latin typeface="Cambria" panose="02040503050406030204" pitchFamily="18" charset="0"/>
                <a:ea typeface="Cambria" panose="02040503050406030204" pitchFamily="18" charset="0"/>
                <a:hlinkClick r:id="rId5"/>
              </a:rPr>
              <a:t>https://student-affairs.ntua.gr/</a:t>
            </a:r>
            <a:endParaRPr lang="el-GR" sz="1400" i="1" u="sng" dirty="0">
              <a:solidFill>
                <a:srgbClr val="0070C0"/>
              </a:solidFill>
              <a:latin typeface="Cambria" panose="02040503050406030204" pitchFamily="18" charset="0"/>
              <a:ea typeface="Cambria" panose="02040503050406030204" pitchFamily="18" charset="0"/>
            </a:endParaRPr>
          </a:p>
          <a:p>
            <a:pPr marL="0" indent="0">
              <a:lnSpc>
                <a:spcPct val="150000"/>
              </a:lnSpc>
              <a:buFont typeface="Arial" panose="020B0604020202020204" pitchFamily="34" charset="0"/>
              <a:buNone/>
            </a:pPr>
            <a:r>
              <a:rPr lang="el-GR" sz="1400" b="1" dirty="0">
                <a:latin typeface="Cambria" panose="02040503050406030204" pitchFamily="18" charset="0"/>
                <a:ea typeface="Cambria" panose="02040503050406030204" pitchFamily="18" charset="0"/>
              </a:rPr>
              <a:t>3. </a:t>
            </a:r>
            <a:r>
              <a:rPr lang="el-GR" sz="1400" dirty="0">
                <a:latin typeface="Cambria" panose="02040503050406030204" pitchFamily="18" charset="0"/>
                <a:ea typeface="Cambria" panose="02040503050406030204" pitchFamily="18" charset="0"/>
              </a:rPr>
              <a:t>Προθήκες/ιστοσελίδες Σχολών</a:t>
            </a:r>
            <a:endParaRPr lang="el-GR" sz="1400" dirty="0">
              <a:latin typeface="Cambria" panose="02040503050406030204" pitchFamily="18" charset="0"/>
              <a:ea typeface="Cambria" panose="02040503050406030204" pitchFamily="18" charset="0"/>
            </a:endParaRPr>
          </a:p>
          <a:p>
            <a:pPr marL="0" indent="0" algn="ctr">
              <a:lnSpc>
                <a:spcPct val="150000"/>
              </a:lnSpc>
              <a:buFont typeface="Arial" panose="020B0604020202020204" pitchFamily="34" charset="0"/>
              <a:buNone/>
            </a:pPr>
            <a:r>
              <a:rPr lang="el-GR" sz="1600" b="1" dirty="0">
                <a:latin typeface="Cambria" panose="02040503050406030204" pitchFamily="18" charset="0"/>
                <a:ea typeface="Cambria" panose="02040503050406030204" pitchFamily="18" charset="0"/>
              </a:rPr>
              <a:t>Έντυπα, Αιτήσεις</a:t>
            </a:r>
            <a:endParaRPr lang="el-GR" sz="1600" b="1" dirty="0">
              <a:latin typeface="Cambria" panose="02040503050406030204" pitchFamily="18" charset="0"/>
              <a:ea typeface="Cambria" panose="02040503050406030204" pitchFamily="18" charset="0"/>
            </a:endParaRPr>
          </a:p>
          <a:p>
            <a:pPr>
              <a:lnSpc>
                <a:spcPct val="150000"/>
              </a:lnSpc>
            </a:pPr>
            <a:r>
              <a:rPr lang="el-GR" sz="1400" dirty="0">
                <a:latin typeface="Cambria" panose="02040503050406030204" pitchFamily="18" charset="0"/>
                <a:ea typeface="Cambria" panose="02040503050406030204" pitchFamily="18" charset="0"/>
              </a:rPr>
              <a:t>Ιστοσελίδα Διεύθυνσης Μέριμνας </a:t>
            </a:r>
            <a:endParaRPr lang="en-US" sz="1400" dirty="0">
              <a:latin typeface="Cambria" panose="02040503050406030204" pitchFamily="18" charset="0"/>
              <a:ea typeface="Cambria" panose="02040503050406030204" pitchFamily="18" charset="0"/>
            </a:endParaRPr>
          </a:p>
          <a:p>
            <a:pPr>
              <a:lnSpc>
                <a:spcPct val="150000"/>
              </a:lnSpc>
            </a:pPr>
            <a:r>
              <a:rPr lang="el-GR" sz="1400" dirty="0">
                <a:latin typeface="Cambria" panose="02040503050406030204" pitchFamily="18" charset="0"/>
                <a:ea typeface="Cambria" panose="02040503050406030204" pitchFamily="18" charset="0"/>
              </a:rPr>
              <a:t>Ιστοσελίδες Τμημάτων της Διεύθυνσης Μέριμνας</a:t>
            </a:r>
            <a:endParaRPr lang="el-GR" sz="1400" dirty="0">
              <a:latin typeface="Cambria" panose="02040503050406030204" pitchFamily="18" charset="0"/>
              <a:ea typeface="Cambria" panose="02040503050406030204" pitchFamily="18" charset="0"/>
            </a:endParaRPr>
          </a:p>
        </p:txBody>
      </p:sp>
      <p:sp>
        <p:nvSpPr>
          <p:cNvPr id="60" name="TextBox 59"/>
          <p:cNvSpPr txBox="1"/>
          <p:nvPr/>
        </p:nvSpPr>
        <p:spPr>
          <a:xfrm rot="16200000">
            <a:off x="-3287501" y="3259723"/>
            <a:ext cx="6858000" cy="338554"/>
          </a:xfrm>
          <a:prstGeom prst="rect">
            <a:avLst/>
          </a:prstGeom>
          <a:solidFill>
            <a:schemeClr val="tx2">
              <a:lumMod val="40000"/>
              <a:lumOff val="60000"/>
            </a:schemeClr>
          </a:solidFill>
        </p:spPr>
        <p:txBody>
          <a:bodyPr wrap="square" rtlCol="0">
            <a:spAutoFit/>
          </a:bodyPr>
          <a:lstStyle/>
          <a:p>
            <a:pPr algn="ctr"/>
            <a:r>
              <a:rPr lang="el-GR" sz="1600" spc="600" dirty="0">
                <a:latin typeface="Cambria" panose="02040503050406030204" pitchFamily="18" charset="0"/>
                <a:ea typeface="Cambria" panose="02040503050406030204" pitchFamily="18" charset="0"/>
              </a:rPr>
              <a:t> ΕΝΗΜΕΡΩΣΗ</a:t>
            </a:r>
            <a:endParaRPr lang="el-GR" sz="1600" spc="600" dirty="0">
              <a:latin typeface="Cambria" panose="02040503050406030204" pitchFamily="18" charset="0"/>
              <a:ea typeface="Cambria" panose="02040503050406030204" pitchFamily="18" charset="0"/>
            </a:endParaRPr>
          </a:p>
        </p:txBody>
      </p:sp>
      <p:sp>
        <p:nvSpPr>
          <p:cNvPr id="14" name="Rectangle 27"/>
          <p:cNvSpPr/>
          <p:nvPr/>
        </p:nvSpPr>
        <p:spPr>
          <a:xfrm>
            <a:off x="1003287" y="910248"/>
            <a:ext cx="10848149" cy="815608"/>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gn="ctr" fontAlgn="base"/>
            <a:r>
              <a:rPr lang="el-GR" b="1" dirty="0">
                <a:latin typeface="Cambria" panose="02040503050406030204" pitchFamily="18" charset="0"/>
                <a:ea typeface="Cambria" panose="02040503050406030204" pitchFamily="18" charset="0"/>
              </a:rPr>
              <a:t>Ιστοσελίδα Διεύθυνσης Μέριμνας</a:t>
            </a:r>
            <a:endParaRPr lang="el-GR" b="1" dirty="0">
              <a:latin typeface="Cambria" panose="02040503050406030204" pitchFamily="18" charset="0"/>
              <a:ea typeface="Cambria" panose="02040503050406030204" pitchFamily="18" charset="0"/>
            </a:endParaRPr>
          </a:p>
          <a:p>
            <a:pPr marL="171450" indent="-171450" algn="ctr" fontAlgn="base">
              <a:spcBef>
                <a:spcPts val="600"/>
              </a:spcBef>
              <a:buFont typeface="Wingdings" panose="05000000000000000000" pitchFamily="2" charset="2"/>
              <a:buChar char="§"/>
            </a:pPr>
            <a:r>
              <a:rPr lang="en-US" sz="2400" b="1" dirty="0">
                <a:latin typeface="Cambria" panose="02040503050406030204" pitchFamily="18" charset="0"/>
                <a:ea typeface="Cambria" panose="02040503050406030204" pitchFamily="18" charset="0"/>
              </a:rPr>
              <a:t>url:</a:t>
            </a:r>
            <a:r>
              <a:rPr lang="en-US" sz="2400" dirty="0">
                <a:latin typeface="Cambria" panose="02040503050406030204" pitchFamily="18" charset="0"/>
                <a:ea typeface="Cambria" panose="02040503050406030204" pitchFamily="18" charset="0"/>
              </a:rPr>
              <a:t> </a:t>
            </a:r>
            <a:r>
              <a:rPr lang="en-US" sz="2400" i="1" dirty="0">
                <a:solidFill>
                  <a:srgbClr val="0070C0"/>
                </a:solidFill>
                <a:latin typeface="Cambria" panose="02040503050406030204" pitchFamily="18" charset="0"/>
                <a:ea typeface="Cambria" panose="02040503050406030204" pitchFamily="18" charset="0"/>
              </a:rPr>
              <a:t>https://student-affairs.ntua.gr/</a:t>
            </a:r>
            <a:endParaRPr lang="el-GR" sz="2400" i="1" dirty="0">
              <a:solidFill>
                <a:srgbClr val="0070C0"/>
              </a:solidFill>
              <a:latin typeface="Cambria" panose="02040503050406030204" pitchFamily="18" charset="0"/>
              <a:ea typeface="Cambria" panose="02040503050406030204" pitchFamily="18" charset="0"/>
            </a:endParaRPr>
          </a:p>
        </p:txBody>
      </p:sp>
      <p:pic>
        <p:nvPicPr>
          <p:cNvPr id="3" name="Γραφικό 2"/>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287" y="910248"/>
            <a:ext cx="815608" cy="815608"/>
          </a:xfrm>
          <a:prstGeom prst="rect">
            <a:avLst/>
          </a:prstGeom>
        </p:spPr>
      </p:pic>
      <p:pic>
        <p:nvPicPr>
          <p:cNvPr id="7" name="Γραφικό 6"/>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74233" y="1725856"/>
            <a:ext cx="1454224" cy="14542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462"/>
    </mc:Choice>
    <mc:Fallback>
      <p:transition spd="slow" advTm="2346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2" name="Ορθογώνιο 1"/>
          <p:cNvSpPr/>
          <p:nvPr/>
        </p:nvSpPr>
        <p:spPr>
          <a:xfrm>
            <a:off x="-27780" y="0"/>
            <a:ext cx="952339" cy="6858000"/>
          </a:xfrm>
          <a:prstGeom prst="rect">
            <a:avLst/>
          </a:prstGeom>
          <a:gradFill flip="none" rotWithShape="1">
            <a:gsLst>
              <a:gs pos="0">
                <a:schemeClr val="tx2">
                  <a:lumMod val="40000"/>
                  <a:lumOff val="60000"/>
                </a:schemeClr>
              </a:gs>
              <a:gs pos="100000">
                <a:schemeClr val="bg1">
                  <a:lumMod val="9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28"/>
          <p:cNvSpPr/>
          <p:nvPr/>
        </p:nvSpPr>
        <p:spPr>
          <a:xfrm rot="16200000">
            <a:off x="-534008" y="2282462"/>
            <a:ext cx="2756142" cy="646331"/>
          </a:xfrm>
          <a:prstGeom prst="rect">
            <a:avLst/>
          </a:prstGeom>
          <a:solidFill>
            <a:schemeClr val="tx2">
              <a:lumMod val="75000"/>
              <a:alpha val="2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fontAlgn="base"/>
            <a:r>
              <a:rPr lang="el-GR" sz="1200" dirty="0">
                <a:latin typeface="Cambria" panose="02040503050406030204" pitchFamily="18" charset="0"/>
                <a:ea typeface="Cambria" panose="02040503050406030204" pitchFamily="18" charset="0"/>
              </a:rPr>
              <a:t>ΤΜΗΜΑ ΦΟΙΤΗΤΙΚΗΣ ΜΕΡΙΜΝΑΣ</a:t>
            </a:r>
            <a:endParaRPr lang="en-US" sz="1200" dirty="0">
              <a:latin typeface="Cambria" panose="02040503050406030204" pitchFamily="18" charset="0"/>
              <a:ea typeface="Cambria" panose="02040503050406030204" pitchFamily="18" charset="0"/>
            </a:endParaRPr>
          </a:p>
          <a:p>
            <a:pPr fontAlgn="base"/>
            <a:endParaRPr lang="en-US" sz="1200" dirty="0">
              <a:latin typeface="Cambria" panose="02040503050406030204" pitchFamily="18" charset="0"/>
              <a:ea typeface="Cambria" panose="02040503050406030204" pitchFamily="18" charset="0"/>
            </a:endParaRPr>
          </a:p>
          <a:p>
            <a:pPr fontAlgn="base"/>
            <a:endParaRPr lang="el-GR" sz="1200" dirty="0">
              <a:latin typeface="Cambria" panose="02040503050406030204" pitchFamily="18" charset="0"/>
              <a:ea typeface="Cambria" panose="02040503050406030204" pitchFamily="18" charset="0"/>
            </a:endParaRPr>
          </a:p>
        </p:txBody>
      </p:sp>
      <p:sp>
        <p:nvSpPr>
          <p:cNvPr id="28" name="Rectangle 27"/>
          <p:cNvSpPr/>
          <p:nvPr/>
        </p:nvSpPr>
        <p:spPr>
          <a:xfrm>
            <a:off x="844062" y="1144345"/>
            <a:ext cx="5489319" cy="2754600"/>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fontAlgn="base"/>
            <a:r>
              <a:rPr lang="el-GR" sz="1400" b="1" dirty="0">
                <a:latin typeface="Cambria" panose="02040503050406030204" pitchFamily="18" charset="0"/>
                <a:ea typeface="Cambria" panose="02040503050406030204" pitchFamily="18" charset="0"/>
              </a:rPr>
              <a:t>Χρέη Προϊσταμένου</a:t>
            </a:r>
            <a:endParaRPr lang="el-GR" sz="1400" b="1" dirty="0">
              <a:latin typeface="Cambria" panose="02040503050406030204" pitchFamily="18" charset="0"/>
              <a:ea typeface="Cambria" panose="02040503050406030204" pitchFamily="18" charset="0"/>
            </a:endParaRPr>
          </a:p>
          <a:p>
            <a:pPr fontAlgn="base"/>
            <a:r>
              <a:rPr lang="el-GR" sz="1400" i="1" dirty="0">
                <a:latin typeface="Cambria" panose="02040503050406030204" pitchFamily="18" charset="0"/>
                <a:ea typeface="Cambria" panose="02040503050406030204" pitchFamily="18" charset="0"/>
              </a:rPr>
              <a:t>Μπαλαμπάνη Βασιλική</a:t>
            </a:r>
            <a:r>
              <a:rPr lang="el-GR" sz="1400" dirty="0">
                <a:latin typeface="Cambria" panose="02040503050406030204" pitchFamily="18" charset="0"/>
                <a:ea typeface="Cambria" panose="02040503050406030204" pitchFamily="18" charset="0"/>
              </a:rPr>
              <a:t>, 210-772-1951, </a:t>
            </a:r>
            <a:r>
              <a:rPr lang="en-US" sz="1400" u="sng" dirty="0" err="1">
                <a:latin typeface="Cambria" panose="02040503050406030204" pitchFamily="18" charset="0"/>
                <a:ea typeface="Cambria" panose="02040503050406030204" pitchFamily="18" charset="0"/>
                <a:hlinkClick r:id="rId1"/>
              </a:rPr>
              <a:t>balabani@central.ntua</a:t>
            </a:r>
            <a:r>
              <a:rPr lang="el-GR" sz="1400" u="sng" dirty="0">
                <a:latin typeface="Cambria" panose="02040503050406030204" pitchFamily="18" charset="0"/>
                <a:ea typeface="Cambria" panose="02040503050406030204" pitchFamily="18" charset="0"/>
                <a:hlinkClick r:id="rId1"/>
              </a:rPr>
              <a:t>.</a:t>
            </a:r>
            <a:r>
              <a:rPr lang="el-GR" sz="1400" u="sng" dirty="0" err="1">
                <a:latin typeface="Cambria" panose="02040503050406030204" pitchFamily="18" charset="0"/>
                <a:ea typeface="Cambria" panose="02040503050406030204" pitchFamily="18" charset="0"/>
                <a:hlinkClick r:id="rId1"/>
              </a:rPr>
              <a:t>gr</a:t>
            </a:r>
            <a:endParaRPr lang="el-GR" sz="1400" dirty="0">
              <a:latin typeface="Cambria" panose="02040503050406030204" pitchFamily="18" charset="0"/>
              <a:ea typeface="Cambria" panose="02040503050406030204" pitchFamily="18" charset="0"/>
            </a:endParaRPr>
          </a:p>
          <a:p>
            <a:pPr fontAlgn="base"/>
            <a:r>
              <a:rPr lang="el-GR" sz="1400" b="1" dirty="0">
                <a:latin typeface="Cambria" panose="02040503050406030204" pitchFamily="18" charset="0"/>
                <a:ea typeface="Cambria" panose="02040503050406030204" pitchFamily="18" charset="0"/>
              </a:rPr>
              <a:t>Σίτιση, Στέγαση, Οικονομική ενίσχυση ΥΔ</a:t>
            </a:r>
            <a:endParaRPr lang="el-GR" sz="1400" b="1" dirty="0">
              <a:latin typeface="Cambria" panose="02040503050406030204" pitchFamily="18" charset="0"/>
              <a:ea typeface="Cambria" panose="02040503050406030204" pitchFamily="18" charset="0"/>
            </a:endParaRPr>
          </a:p>
          <a:p>
            <a:pPr lvl="1" fontAlgn="base"/>
            <a:r>
              <a:rPr lang="el-GR" sz="1400" i="1" dirty="0">
                <a:latin typeface="Cambria" panose="02040503050406030204" pitchFamily="18" charset="0"/>
                <a:ea typeface="Cambria" panose="02040503050406030204" pitchFamily="18" charset="0"/>
              </a:rPr>
              <a:t>Γιακουμάκη Κ.</a:t>
            </a:r>
            <a:r>
              <a:rPr lang="el-GR" sz="1400" dirty="0">
                <a:latin typeface="Cambria" panose="02040503050406030204" pitchFamily="18" charset="0"/>
                <a:ea typeface="Cambria" panose="02040503050406030204" pitchFamily="18" charset="0"/>
              </a:rPr>
              <a:t>, 2107722192, </a:t>
            </a:r>
            <a:r>
              <a:rPr lang="en-US" sz="1400" dirty="0">
                <a:latin typeface="Cambria" panose="02040503050406030204" pitchFamily="18" charset="0"/>
                <a:ea typeface="Cambria" panose="02040503050406030204" pitchFamily="18" charset="0"/>
                <a:hlinkClick r:id="rId2"/>
              </a:rPr>
              <a:t>kalliopi@central.ntua.gr</a:t>
            </a:r>
            <a:endParaRPr lang="el-GR" sz="1400" dirty="0">
              <a:latin typeface="Cambria" panose="02040503050406030204" pitchFamily="18" charset="0"/>
              <a:ea typeface="Cambria" panose="02040503050406030204" pitchFamily="18" charset="0"/>
            </a:endParaRPr>
          </a:p>
          <a:p>
            <a:pPr lvl="1" fontAlgn="base"/>
            <a:r>
              <a:rPr lang="el-GR" sz="1400" i="1" dirty="0">
                <a:latin typeface="Cambria" panose="02040503050406030204" pitchFamily="18" charset="0"/>
                <a:ea typeface="Cambria" panose="02040503050406030204" pitchFamily="18" charset="0"/>
              </a:rPr>
              <a:t>Σωτηροπούλου Ι.</a:t>
            </a:r>
            <a:r>
              <a:rPr lang="el-GR" sz="1400" dirty="0">
                <a:latin typeface="Cambria" panose="02040503050406030204" pitchFamily="18" charset="0"/>
                <a:ea typeface="Cambria" panose="02040503050406030204" pitchFamily="18" charset="0"/>
              </a:rPr>
              <a:t>, 210772</a:t>
            </a:r>
            <a:r>
              <a:rPr lang="en-US" sz="1400" dirty="0">
                <a:latin typeface="Cambria" panose="02040503050406030204" pitchFamily="18" charset="0"/>
                <a:ea typeface="Cambria" panose="02040503050406030204" pitchFamily="18" charset="0"/>
              </a:rPr>
              <a:t>2154, </a:t>
            </a:r>
            <a:r>
              <a:rPr lang="en-US" sz="1400" u="sng" dirty="0">
                <a:latin typeface="Cambria" panose="02040503050406030204" pitchFamily="18" charset="0"/>
                <a:ea typeface="Cambria" panose="02040503050406030204" pitchFamily="18" charset="0"/>
                <a:hlinkClick r:id="rId3"/>
              </a:rPr>
              <a:t>jsotir@central.ntua.gr</a:t>
            </a:r>
            <a:endParaRPr lang="en-US" sz="1400" u="sng" dirty="0">
              <a:latin typeface="Cambria" panose="02040503050406030204" pitchFamily="18" charset="0"/>
              <a:ea typeface="Cambria" panose="02040503050406030204" pitchFamily="18" charset="0"/>
            </a:endParaRPr>
          </a:p>
          <a:p>
            <a:pPr fontAlgn="base"/>
            <a:r>
              <a:rPr lang="el-GR" sz="1400" b="1" dirty="0">
                <a:latin typeface="Cambria" panose="02040503050406030204" pitchFamily="18" charset="0"/>
                <a:ea typeface="Cambria" panose="02040503050406030204" pitchFamily="18" charset="0"/>
              </a:rPr>
              <a:t>Βραβεία - Υποτροφίες</a:t>
            </a:r>
            <a:endParaRPr lang="en-US" sz="1400" b="1" dirty="0">
              <a:latin typeface="Cambria" panose="02040503050406030204" pitchFamily="18" charset="0"/>
              <a:ea typeface="Cambria" panose="02040503050406030204" pitchFamily="18" charset="0"/>
            </a:endParaRPr>
          </a:p>
          <a:p>
            <a:pPr lvl="1" fontAlgn="base"/>
            <a:r>
              <a:rPr lang="el-GR" sz="1400" i="1" dirty="0" err="1">
                <a:latin typeface="Cambria" panose="02040503050406030204" pitchFamily="18" charset="0"/>
                <a:ea typeface="Cambria" panose="02040503050406030204" pitchFamily="18" charset="0"/>
              </a:rPr>
              <a:t>Λουπάκη</a:t>
            </a:r>
            <a:r>
              <a:rPr lang="el-GR" sz="1400" i="1" dirty="0">
                <a:latin typeface="Cambria" panose="02040503050406030204" pitchFamily="18" charset="0"/>
                <a:ea typeface="Cambria" panose="02040503050406030204" pitchFamily="18" charset="0"/>
              </a:rPr>
              <a:t> Α.</a:t>
            </a:r>
            <a:r>
              <a:rPr lang="el-GR" sz="1400" dirty="0">
                <a:latin typeface="Cambria" panose="02040503050406030204" pitchFamily="18" charset="0"/>
                <a:ea typeface="Cambria" panose="02040503050406030204" pitchFamily="18" charset="0"/>
              </a:rPr>
              <a:t>,  210-772-1356, </a:t>
            </a:r>
            <a:r>
              <a:rPr lang="en-US" sz="1400" u="sng" dirty="0">
                <a:latin typeface="Cambria" panose="02040503050406030204" pitchFamily="18" charset="0"/>
                <a:ea typeface="Cambria" panose="02040503050406030204" pitchFamily="18" charset="0"/>
                <a:hlinkClick r:id="rId4"/>
              </a:rPr>
              <a:t>loupaki@mail.ntua.gr</a:t>
            </a:r>
            <a:endParaRPr lang="en-US" sz="1400" u="sng" dirty="0">
              <a:latin typeface="Cambria" panose="02040503050406030204" pitchFamily="18" charset="0"/>
              <a:ea typeface="Cambria" panose="02040503050406030204" pitchFamily="18" charset="0"/>
            </a:endParaRPr>
          </a:p>
          <a:p>
            <a:pPr lvl="1" fontAlgn="base"/>
            <a:r>
              <a:rPr lang="el-GR" sz="1400" i="1" dirty="0">
                <a:latin typeface="Cambria" panose="02040503050406030204" pitchFamily="18" charset="0"/>
                <a:ea typeface="Cambria" panose="02040503050406030204" pitchFamily="18" charset="0"/>
              </a:rPr>
              <a:t>Λούρα Π.</a:t>
            </a:r>
            <a:r>
              <a:rPr lang="el-GR" sz="1400" b="1" dirty="0">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2107721820, </a:t>
            </a:r>
            <a:r>
              <a:rPr lang="en-US" sz="1400" u="sng" dirty="0">
                <a:latin typeface="Cambria" panose="02040503050406030204" pitchFamily="18" charset="0"/>
                <a:ea typeface="Cambria" panose="02040503050406030204" pitchFamily="18" charset="0"/>
                <a:hlinkClick r:id="rId5"/>
              </a:rPr>
              <a:t>v-loura@mail.ntua.gr</a:t>
            </a:r>
            <a:r>
              <a:rPr lang="en-US" sz="1400" u="sng" dirty="0">
                <a:latin typeface="Cambria" panose="02040503050406030204" pitchFamily="18" charset="0"/>
                <a:ea typeface="Cambria" panose="02040503050406030204" pitchFamily="18" charset="0"/>
              </a:rPr>
              <a:t>, </a:t>
            </a:r>
            <a:endParaRPr lang="el-GR" sz="1400" u="sng" dirty="0">
              <a:latin typeface="Cambria" panose="02040503050406030204" pitchFamily="18" charset="0"/>
              <a:ea typeface="Cambria" panose="02040503050406030204" pitchFamily="18" charset="0"/>
            </a:endParaRPr>
          </a:p>
          <a:p>
            <a:pPr lvl="1" fontAlgn="base"/>
            <a:r>
              <a:rPr lang="el-GR" sz="1400" i="1" dirty="0" err="1">
                <a:latin typeface="Cambria" panose="02040503050406030204" pitchFamily="18" charset="0"/>
                <a:ea typeface="Cambria" panose="02040503050406030204" pitchFamily="18" charset="0"/>
              </a:rPr>
              <a:t>Μουτάφης</a:t>
            </a:r>
            <a:r>
              <a:rPr lang="el-GR" sz="1400" i="1" dirty="0">
                <a:latin typeface="Cambria" panose="02040503050406030204" pitchFamily="18" charset="0"/>
                <a:ea typeface="Cambria" panose="02040503050406030204" pitchFamily="18" charset="0"/>
              </a:rPr>
              <a:t> Ε., </a:t>
            </a:r>
            <a:r>
              <a:rPr lang="el-GR" sz="1400" dirty="0">
                <a:latin typeface="Cambria" panose="02040503050406030204" pitchFamily="18" charset="0"/>
                <a:ea typeface="Cambria" panose="02040503050406030204" pitchFamily="18" charset="0"/>
              </a:rPr>
              <a:t>2107723674, </a:t>
            </a:r>
            <a:r>
              <a:rPr lang="en-US" sz="1400" u="sng" dirty="0">
                <a:latin typeface="Cambria" panose="02040503050406030204" pitchFamily="18" charset="0"/>
                <a:ea typeface="Cambria" panose="02040503050406030204" pitchFamily="18" charset="0"/>
                <a:hlinkClick r:id="rId6"/>
              </a:rPr>
              <a:t>emoutafis@mail.ntua.gr</a:t>
            </a:r>
            <a:endParaRPr lang="en-US" sz="1400" u="sng" dirty="0">
              <a:latin typeface="Cambria" panose="02040503050406030204" pitchFamily="18" charset="0"/>
              <a:ea typeface="Cambria" panose="02040503050406030204" pitchFamily="18" charset="0"/>
            </a:endParaRPr>
          </a:p>
          <a:p>
            <a:pPr lvl="1" fontAlgn="base"/>
            <a:r>
              <a:rPr lang="el-GR" sz="1400" i="1" dirty="0" err="1">
                <a:latin typeface="Cambria" panose="02040503050406030204" pitchFamily="18" charset="0"/>
                <a:ea typeface="Cambria" panose="02040503050406030204" pitchFamily="18" charset="0"/>
              </a:rPr>
              <a:t>Τάκα</a:t>
            </a:r>
            <a:r>
              <a:rPr lang="el-GR" sz="1400" i="1" dirty="0">
                <a:latin typeface="Cambria" panose="02040503050406030204" pitchFamily="18" charset="0"/>
                <a:ea typeface="Cambria" panose="02040503050406030204" pitchFamily="18" charset="0"/>
              </a:rPr>
              <a:t> Ε., </a:t>
            </a:r>
            <a:r>
              <a:rPr lang="el-GR" sz="1400" dirty="0">
                <a:latin typeface="Cambria" panose="02040503050406030204" pitchFamily="18" charset="0"/>
                <a:ea typeface="Cambria" panose="02040503050406030204" pitchFamily="18" charset="0"/>
              </a:rPr>
              <a:t>2107721936, </a:t>
            </a:r>
            <a:r>
              <a:rPr lang="en-US" sz="1400" u="sng" dirty="0">
                <a:latin typeface="Cambria" panose="02040503050406030204" pitchFamily="18" charset="0"/>
                <a:ea typeface="Cambria" panose="02040503050406030204" pitchFamily="18" charset="0"/>
                <a:hlinkClick r:id="rId7"/>
              </a:rPr>
              <a:t>etaka@central.ntua.gr</a:t>
            </a:r>
            <a:r>
              <a:rPr lang="en-US" sz="1400" u="sng" dirty="0">
                <a:latin typeface="Cambria" panose="02040503050406030204" pitchFamily="18" charset="0"/>
                <a:ea typeface="Cambria" panose="02040503050406030204" pitchFamily="18" charset="0"/>
              </a:rPr>
              <a:t>, </a:t>
            </a:r>
            <a:endParaRPr lang="el-GR" sz="1400" u="sng" dirty="0">
              <a:latin typeface="Cambria" panose="02040503050406030204" pitchFamily="18" charset="0"/>
              <a:ea typeface="Cambria" panose="02040503050406030204" pitchFamily="18" charset="0"/>
            </a:endParaRPr>
          </a:p>
          <a:p>
            <a:pPr>
              <a:spcBef>
                <a:spcPts val="600"/>
              </a:spcBef>
            </a:pPr>
            <a:r>
              <a:rPr lang="en-US" sz="1400" b="1" dirty="0">
                <a:latin typeface="Cambria" panose="02040503050406030204" pitchFamily="18" charset="0"/>
                <a:ea typeface="Cambria" panose="02040503050406030204" pitchFamily="18" charset="0"/>
              </a:rPr>
              <a:t>Email: </a:t>
            </a:r>
            <a:r>
              <a:rPr lang="en-US" sz="1400" dirty="0">
                <a:latin typeface="Cambria" panose="02040503050406030204" pitchFamily="18" charset="0"/>
                <a:ea typeface="Cambria" panose="02040503050406030204" pitchFamily="18" charset="0"/>
                <a:hlinkClick r:id="rId8"/>
              </a:rPr>
              <a:t>fmerimna@mail.ntua.gr</a:t>
            </a:r>
            <a:endParaRPr lang="en-US" sz="1400" dirty="0">
              <a:latin typeface="Cambria" panose="02040503050406030204" pitchFamily="18" charset="0"/>
              <a:ea typeface="Cambria" panose="02040503050406030204" pitchFamily="18" charset="0"/>
            </a:endParaRPr>
          </a:p>
          <a:p>
            <a:r>
              <a:rPr lang="en-US" sz="1400" b="1" dirty="0">
                <a:latin typeface="Cambria" panose="02040503050406030204" pitchFamily="18" charset="0"/>
                <a:ea typeface="Cambria" panose="02040503050406030204" pitchFamily="18" charset="0"/>
              </a:rPr>
              <a:t>url:</a:t>
            </a:r>
            <a:r>
              <a:rPr lang="el-GR" sz="1400" b="1" dirty="0">
                <a:latin typeface="Cambria" panose="02040503050406030204" pitchFamily="18" charset="0"/>
                <a:ea typeface="Cambria" panose="02040503050406030204" pitchFamily="18" charset="0"/>
              </a:rPr>
              <a:t> </a:t>
            </a:r>
            <a:r>
              <a:rPr lang="en-US" sz="1400" i="1" u="sng" dirty="0">
                <a:solidFill>
                  <a:srgbClr val="0070C0"/>
                </a:solidFill>
                <a:latin typeface="Cambria" panose="02040503050406030204" pitchFamily="18" charset="0"/>
                <a:ea typeface="Cambria" panose="02040503050406030204" pitchFamily="18" charset="0"/>
              </a:rPr>
              <a:t>https://student-affairs.ntua.gr/</a:t>
            </a:r>
            <a:r>
              <a:rPr lang="el-GR" sz="1400" i="1" u="sng" dirty="0">
                <a:solidFill>
                  <a:srgbClr val="0070C0"/>
                </a:solidFill>
                <a:latin typeface="Cambria" panose="02040503050406030204" pitchFamily="18" charset="0"/>
                <a:ea typeface="Cambria" panose="02040503050406030204" pitchFamily="18" charset="0"/>
              </a:rPr>
              <a:t>τμήμα-φοιτητικής-μέριμνας/</a:t>
            </a:r>
            <a:r>
              <a:rPr lang="en-US" sz="1400" i="1" u="sng" dirty="0">
                <a:solidFill>
                  <a:srgbClr val="0070C0"/>
                </a:solidFill>
                <a:latin typeface="Cambria" panose="02040503050406030204" pitchFamily="18" charset="0"/>
                <a:ea typeface="Cambria" panose="02040503050406030204" pitchFamily="18" charset="0"/>
              </a:rPr>
              <a:t> </a:t>
            </a:r>
            <a:endParaRPr lang="en-US" sz="1400" u="sng" dirty="0">
              <a:latin typeface="Cambria" panose="02040503050406030204" pitchFamily="18" charset="0"/>
              <a:ea typeface="Cambria" panose="02040503050406030204" pitchFamily="18" charset="0"/>
            </a:endParaRPr>
          </a:p>
        </p:txBody>
      </p:sp>
      <p:sp>
        <p:nvSpPr>
          <p:cNvPr id="29" name="Rectangle 28"/>
          <p:cNvSpPr/>
          <p:nvPr/>
        </p:nvSpPr>
        <p:spPr>
          <a:xfrm>
            <a:off x="562468" y="209750"/>
            <a:ext cx="11273633" cy="276999"/>
          </a:xfrm>
          <a:prstGeom prst="rect">
            <a:avLst/>
          </a:prstGeom>
          <a:solidFill>
            <a:schemeClr val="tx2">
              <a:lumMod val="40000"/>
              <a:lumOff val="60000"/>
              <a:alpha val="80000"/>
            </a:schemeClr>
          </a:solidFill>
          <a:ln>
            <a:noFill/>
          </a:ln>
          <a:effectLst/>
        </p:spPr>
        <p:txBody>
          <a:bodyPr wrap="square">
            <a:spAutoFit/>
          </a:bodyPr>
          <a:lstStyle/>
          <a:p>
            <a:pPr algn="ctr" fontAlgn="base"/>
            <a:r>
              <a:rPr lang="el-GR" sz="1200" b="1" dirty="0">
                <a:latin typeface="Cambria" panose="02040503050406030204" pitchFamily="18" charset="0"/>
                <a:ea typeface="Cambria" panose="02040503050406030204" pitchFamily="18" charset="0"/>
              </a:rPr>
              <a:t>ΔΙΕΥΘΥΝΣΗ ΜΕΡΙΜΝΑΣ</a:t>
            </a:r>
            <a:endParaRPr lang="el-GR" sz="1200" b="1" dirty="0">
              <a:latin typeface="Cambria" panose="02040503050406030204" pitchFamily="18" charset="0"/>
              <a:ea typeface="Cambria" panose="02040503050406030204" pitchFamily="18" charset="0"/>
            </a:endParaRPr>
          </a:p>
        </p:txBody>
      </p:sp>
      <p:sp>
        <p:nvSpPr>
          <p:cNvPr id="34" name="Rectangle 28"/>
          <p:cNvSpPr/>
          <p:nvPr/>
        </p:nvSpPr>
        <p:spPr>
          <a:xfrm>
            <a:off x="562469" y="493987"/>
            <a:ext cx="11273633" cy="461665"/>
          </a:xfrm>
          <a:prstGeom prst="rect">
            <a:avLst/>
          </a:prstGeom>
          <a:solidFill>
            <a:schemeClr val="tx2">
              <a:lumMod val="20000"/>
              <a:lumOff val="80000"/>
              <a:alpha val="80000"/>
            </a:schemeClr>
          </a:solidFill>
          <a:ln>
            <a:noFill/>
          </a:ln>
          <a:effectLst/>
        </p:spPr>
        <p:txBody>
          <a:bodyPr wrap="square">
            <a:spAutoFit/>
          </a:bodyPr>
          <a:lstStyle/>
          <a:p>
            <a:pPr algn="ctr" fontAlgn="base"/>
            <a:r>
              <a:rPr lang="el-GR" sz="1200" b="1" dirty="0">
                <a:latin typeface="Cambria" panose="02040503050406030204" pitchFamily="18" charset="0"/>
                <a:ea typeface="Cambria" panose="02040503050406030204" pitchFamily="18" charset="0"/>
              </a:rPr>
              <a:t>ΑΚΑΔΗΜΑΪΚΑ ΥΠΕΥΘΥΝΟΣ</a:t>
            </a:r>
            <a:r>
              <a:rPr lang="el-GR" sz="1200" dirty="0">
                <a:latin typeface="Cambria" panose="02040503050406030204" pitchFamily="18" charset="0"/>
                <a:ea typeface="Cambria" panose="02040503050406030204" pitchFamily="18" charset="0"/>
              </a:rPr>
              <a:t>: ΑΝΤΙΠΡΥΤΑΝΗΣ ΔΙΟΙΚΗΤΙΚΩΝ ΥΠΟΘΕΣΕΩΝ ΚΑΙ ΦΟΙΤΗΤΙΚΗΣ ΜΕΡΙΜΝΑΣ [Π. ΨΑΡΡΑΚΟΣ]</a:t>
            </a:r>
            <a:endParaRPr lang="el-GR" sz="1200" dirty="0">
              <a:latin typeface="Cambria" panose="02040503050406030204" pitchFamily="18" charset="0"/>
              <a:ea typeface="Cambria" panose="02040503050406030204" pitchFamily="18" charset="0"/>
            </a:endParaRPr>
          </a:p>
          <a:p>
            <a:pPr algn="ctr" fontAlgn="base"/>
            <a:r>
              <a:rPr lang="el-GR" sz="1200" b="1" dirty="0">
                <a:latin typeface="Cambria" panose="02040503050406030204" pitchFamily="18" charset="0"/>
                <a:ea typeface="Cambria" panose="02040503050406030204" pitchFamily="18" charset="0"/>
              </a:rPr>
              <a:t>ΑΝ. ΠΡΟΪΣΤΑΜΕΝΗ</a:t>
            </a:r>
            <a:r>
              <a:rPr lang="el-GR" sz="1200" dirty="0">
                <a:latin typeface="Cambria" panose="02040503050406030204" pitchFamily="18" charset="0"/>
                <a:ea typeface="Cambria" panose="02040503050406030204" pitchFamily="18" charset="0"/>
              </a:rPr>
              <a:t>: ΜΠΑΛΑΜΠΑΝΗ ΒΑΣΙΛΙΚΗ</a:t>
            </a:r>
            <a:endParaRPr lang="el-GR" sz="1200" dirty="0">
              <a:latin typeface="Cambria" panose="02040503050406030204" pitchFamily="18" charset="0"/>
              <a:ea typeface="Cambria" panose="02040503050406030204" pitchFamily="18" charset="0"/>
            </a:endParaRPr>
          </a:p>
        </p:txBody>
      </p:sp>
      <p:sp>
        <p:nvSpPr>
          <p:cNvPr id="39" name="Rectangle 28"/>
          <p:cNvSpPr/>
          <p:nvPr/>
        </p:nvSpPr>
        <p:spPr>
          <a:xfrm rot="16200000">
            <a:off x="5644265" y="2282462"/>
            <a:ext cx="2539159" cy="646331"/>
          </a:xfrm>
          <a:prstGeom prst="rect">
            <a:avLst/>
          </a:prstGeom>
          <a:solidFill>
            <a:schemeClr val="tx2">
              <a:lumMod val="75000"/>
              <a:alpha val="2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fontAlgn="base"/>
            <a:r>
              <a:rPr lang="el-GR" sz="1200" dirty="0">
                <a:latin typeface="Cambria" panose="02040503050406030204" pitchFamily="18" charset="0"/>
                <a:ea typeface="Cambria" panose="02040503050406030204" pitchFamily="18" charset="0"/>
              </a:rPr>
              <a:t>ΜΟΥΣΙΚΟ ΤΜΗΜΑ</a:t>
            </a:r>
            <a:endParaRPr lang="en-US" sz="1200" dirty="0">
              <a:latin typeface="Cambria" panose="02040503050406030204" pitchFamily="18" charset="0"/>
              <a:ea typeface="Cambria" panose="02040503050406030204" pitchFamily="18" charset="0"/>
            </a:endParaRPr>
          </a:p>
          <a:p>
            <a:pPr fontAlgn="base"/>
            <a:endParaRPr lang="en-US" sz="1200" dirty="0">
              <a:latin typeface="Cambria" panose="02040503050406030204" pitchFamily="18" charset="0"/>
              <a:ea typeface="Cambria" panose="02040503050406030204" pitchFamily="18" charset="0"/>
            </a:endParaRPr>
          </a:p>
          <a:p>
            <a:pPr fontAlgn="base"/>
            <a:endParaRPr lang="el-GR" sz="1200" dirty="0">
              <a:latin typeface="Cambria" panose="02040503050406030204" pitchFamily="18" charset="0"/>
              <a:ea typeface="Cambria" panose="02040503050406030204" pitchFamily="18" charset="0"/>
            </a:endParaRPr>
          </a:p>
        </p:txBody>
      </p:sp>
      <p:sp>
        <p:nvSpPr>
          <p:cNvPr id="37" name="Rectangle 27"/>
          <p:cNvSpPr/>
          <p:nvPr/>
        </p:nvSpPr>
        <p:spPr>
          <a:xfrm>
            <a:off x="6878230" y="1150268"/>
            <a:ext cx="4957872" cy="2616101"/>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fontAlgn="base"/>
            <a:r>
              <a:rPr lang="el-GR" sz="1400" b="1" dirty="0">
                <a:latin typeface="Cambria" panose="02040503050406030204" pitchFamily="18" charset="0"/>
                <a:ea typeface="Cambria" panose="02040503050406030204" pitchFamily="18" charset="0"/>
              </a:rPr>
              <a:t>Αν. Προϊστάμενος</a:t>
            </a:r>
            <a:endParaRPr lang="el-GR" sz="1400" b="1" dirty="0">
              <a:latin typeface="Cambria" panose="02040503050406030204" pitchFamily="18" charset="0"/>
              <a:ea typeface="Cambria" panose="02040503050406030204" pitchFamily="18" charset="0"/>
            </a:endParaRPr>
          </a:p>
          <a:p>
            <a:pPr fontAlgn="base"/>
            <a:r>
              <a:rPr lang="el-GR" sz="1400" i="1" dirty="0" err="1">
                <a:latin typeface="Cambria" panose="02040503050406030204" pitchFamily="18" charset="0"/>
                <a:ea typeface="Cambria" panose="02040503050406030204" pitchFamily="18" charset="0"/>
              </a:rPr>
              <a:t>Βαρσαμάκης</a:t>
            </a:r>
            <a:r>
              <a:rPr lang="el-GR" sz="1400" i="1" dirty="0">
                <a:latin typeface="Cambria" panose="02040503050406030204" pitchFamily="18" charset="0"/>
                <a:ea typeface="Cambria" panose="02040503050406030204" pitchFamily="18" charset="0"/>
              </a:rPr>
              <a:t> Γεώργιος</a:t>
            </a:r>
            <a:r>
              <a:rPr lang="el-GR" sz="1400" dirty="0">
                <a:latin typeface="Cambria" panose="02040503050406030204" pitchFamily="18" charset="0"/>
                <a:ea typeface="Cambria" panose="02040503050406030204" pitchFamily="18" charset="0"/>
              </a:rPr>
              <a:t>, 210-772-1809, </a:t>
            </a:r>
            <a:r>
              <a:rPr lang="el-GR" sz="1400" u="sng" dirty="0">
                <a:latin typeface="Cambria" panose="02040503050406030204" pitchFamily="18" charset="0"/>
                <a:ea typeface="Cambria" panose="02040503050406030204" pitchFamily="18" charset="0"/>
                <a:hlinkClick r:id="rId9"/>
              </a:rPr>
              <a:t>gvarsamakis@yahoo.gr</a:t>
            </a:r>
            <a:endParaRPr lang="en-US" sz="1400" u="sng" dirty="0">
              <a:latin typeface="Cambria" panose="02040503050406030204" pitchFamily="18" charset="0"/>
              <a:ea typeface="Cambria" panose="02040503050406030204" pitchFamily="18" charset="0"/>
            </a:endParaRPr>
          </a:p>
          <a:p>
            <a:pPr fontAlgn="base">
              <a:spcBef>
                <a:spcPts val="600"/>
              </a:spcBef>
            </a:pPr>
            <a:r>
              <a:rPr lang="el-GR" sz="1400" b="1" dirty="0">
                <a:latin typeface="Cambria" panose="02040503050406030204" pitchFamily="18" charset="0"/>
                <a:ea typeface="Cambria" panose="02040503050406030204" pitchFamily="18" charset="0"/>
              </a:rPr>
              <a:t>Πληροφορίες</a:t>
            </a:r>
            <a:r>
              <a:rPr lang="el-GR" sz="1400" dirty="0">
                <a:latin typeface="Cambria" panose="02040503050406030204" pitchFamily="18" charset="0"/>
                <a:ea typeface="Cambria" panose="02040503050406030204" pitchFamily="18" charset="0"/>
              </a:rPr>
              <a:t>: </a:t>
            </a:r>
            <a:endParaRPr lang="el-GR" sz="1400" dirty="0">
              <a:latin typeface="Cambria" panose="02040503050406030204" pitchFamily="18" charset="0"/>
              <a:ea typeface="Cambria" panose="02040503050406030204" pitchFamily="18" charset="0"/>
            </a:endParaRPr>
          </a:p>
          <a:p>
            <a:pPr lvl="1" fontAlgn="base"/>
            <a:r>
              <a:rPr lang="el-GR" sz="1400" i="1" dirty="0" err="1">
                <a:latin typeface="Cambria" panose="02040503050406030204" pitchFamily="18" charset="0"/>
                <a:ea typeface="Cambria" panose="02040503050406030204" pitchFamily="18" charset="0"/>
              </a:rPr>
              <a:t>Λυκούση</a:t>
            </a:r>
            <a:r>
              <a:rPr lang="el-GR" sz="1400" i="1" dirty="0">
                <a:latin typeface="Cambria" panose="02040503050406030204" pitchFamily="18" charset="0"/>
                <a:ea typeface="Cambria" panose="02040503050406030204" pitchFamily="18" charset="0"/>
              </a:rPr>
              <a:t> Νεκταρία</a:t>
            </a:r>
            <a:r>
              <a:rPr lang="el-GR" sz="1400" dirty="0">
                <a:latin typeface="Cambria" panose="02040503050406030204" pitchFamily="18" charset="0"/>
                <a:ea typeface="Cambria" panose="02040503050406030204" pitchFamily="18" charset="0"/>
              </a:rPr>
              <a:t>, 210-772-1809, -1895, </a:t>
            </a:r>
            <a:r>
              <a:rPr lang="el-GR" sz="1400" u="sng" dirty="0">
                <a:latin typeface="Cambria" panose="02040503050406030204" pitchFamily="18" charset="0"/>
                <a:ea typeface="Cambria" panose="02040503050406030204" pitchFamily="18" charset="0"/>
                <a:hlinkClick r:id="rId10"/>
              </a:rPr>
              <a:t>nenel@mail.ntua.gr</a:t>
            </a:r>
            <a:endParaRPr lang="el-GR" sz="1400" dirty="0">
              <a:latin typeface="Cambria" panose="02040503050406030204" pitchFamily="18" charset="0"/>
              <a:ea typeface="Cambria" panose="02040503050406030204" pitchFamily="18" charset="0"/>
            </a:endParaRPr>
          </a:p>
          <a:p>
            <a:pPr lvl="1" fontAlgn="base"/>
            <a:r>
              <a:rPr lang="el-GR" sz="1400" i="1" dirty="0">
                <a:latin typeface="Cambria" panose="02040503050406030204" pitchFamily="18" charset="0"/>
                <a:ea typeface="Cambria" panose="02040503050406030204" pitchFamily="18" charset="0"/>
              </a:rPr>
              <a:t>Ναθαναήλ Ελευθερία</a:t>
            </a:r>
            <a:r>
              <a:rPr lang="el-GR" sz="1400" dirty="0">
                <a:latin typeface="Cambria" panose="02040503050406030204" pitchFamily="18" charset="0"/>
                <a:ea typeface="Cambria" panose="02040503050406030204" pitchFamily="18" charset="0"/>
              </a:rPr>
              <a:t>, 210-772-3463</a:t>
            </a:r>
            <a:r>
              <a:rPr lang="en-US" sz="1400" dirty="0">
                <a:latin typeface="Cambria" panose="02040503050406030204" pitchFamily="18" charset="0"/>
                <a:ea typeface="Cambria" panose="02040503050406030204" pitchFamily="18" charset="0"/>
              </a:rPr>
              <a:t>,</a:t>
            </a:r>
            <a:r>
              <a:rPr lang="el-GR" sz="1400" dirty="0">
                <a:latin typeface="Cambria" panose="02040503050406030204" pitchFamily="18" charset="0"/>
                <a:ea typeface="Cambria" panose="02040503050406030204" pitchFamily="18" charset="0"/>
              </a:rPr>
              <a:t> </a:t>
            </a:r>
            <a:r>
              <a:rPr lang="el-GR" sz="1400" u="sng" dirty="0">
                <a:latin typeface="Cambria" panose="02040503050406030204" pitchFamily="18" charset="0"/>
                <a:ea typeface="Cambria" panose="02040503050406030204" pitchFamily="18" charset="0"/>
                <a:hlinkClick r:id="rId11"/>
              </a:rPr>
              <a:t>eleftheria_nathanail@hotmail.com</a:t>
            </a:r>
            <a:endParaRPr lang="el-GR" sz="1400" dirty="0">
              <a:latin typeface="Cambria" panose="02040503050406030204" pitchFamily="18" charset="0"/>
              <a:ea typeface="Cambria" panose="02040503050406030204" pitchFamily="18" charset="0"/>
            </a:endParaRPr>
          </a:p>
          <a:p>
            <a:pPr fontAlgn="base">
              <a:spcBef>
                <a:spcPts val="600"/>
              </a:spcBef>
            </a:pPr>
            <a:r>
              <a:rPr lang="en-US" sz="1400" dirty="0">
                <a:latin typeface="Cambria" panose="02040503050406030204" pitchFamily="18" charset="0"/>
                <a:ea typeface="Cambria" panose="02040503050406030204" pitchFamily="18" charset="0"/>
              </a:rPr>
              <a:t>Email:</a:t>
            </a:r>
            <a:r>
              <a:rPr lang="el-GR" sz="1400" dirty="0">
                <a:latin typeface="Cambria" panose="02040503050406030204" pitchFamily="18" charset="0"/>
                <a:ea typeface="Cambria" panose="02040503050406030204" pitchFamily="18" charset="0"/>
              </a:rPr>
              <a:t> </a:t>
            </a:r>
            <a:r>
              <a:rPr lang="el-GR" sz="1400" u="sng" dirty="0">
                <a:latin typeface="Cambria" panose="02040503050406030204" pitchFamily="18" charset="0"/>
                <a:ea typeface="Cambria" panose="02040503050406030204" pitchFamily="18" charset="0"/>
                <a:hlinkClick r:id="rId12"/>
              </a:rPr>
              <a:t>egrafesmoysiko@gmail.com</a:t>
            </a:r>
            <a:r>
              <a:rPr lang="el-GR" sz="1400" dirty="0">
                <a:latin typeface="Cambria" panose="02040503050406030204" pitchFamily="18" charset="0"/>
                <a:ea typeface="Cambria" panose="02040503050406030204" pitchFamily="18" charset="0"/>
              </a:rPr>
              <a:t> (εγγραφή),  </a:t>
            </a:r>
            <a:endParaRPr lang="en-US" sz="1400" dirty="0">
              <a:latin typeface="Cambria" panose="02040503050406030204" pitchFamily="18" charset="0"/>
              <a:ea typeface="Cambria" panose="02040503050406030204" pitchFamily="18" charset="0"/>
            </a:endParaRPr>
          </a:p>
          <a:p>
            <a:pPr lvl="1" fontAlgn="base"/>
            <a:r>
              <a:rPr lang="en-US" sz="1400" u="sng" dirty="0">
                <a:latin typeface="Cambria" panose="02040503050406030204" pitchFamily="18" charset="0"/>
                <a:ea typeface="Cambria" panose="02040503050406030204" pitchFamily="18" charset="0"/>
                <a:hlinkClick r:id="rId13"/>
              </a:rPr>
              <a:t>  </a:t>
            </a:r>
            <a:r>
              <a:rPr lang="el-GR" sz="1400" u="sng" dirty="0" err="1">
                <a:latin typeface="Cambria" panose="02040503050406030204" pitchFamily="18" charset="0"/>
                <a:ea typeface="Cambria" panose="02040503050406030204" pitchFamily="18" charset="0"/>
                <a:hlinkClick r:id="rId13"/>
              </a:rPr>
              <a:t>mousikot@yahoo.com</a:t>
            </a:r>
            <a:r>
              <a:rPr lang="el-GR" sz="1400" u="sng" dirty="0">
                <a:latin typeface="Cambria" panose="02040503050406030204" pitchFamily="18" charset="0"/>
                <a:ea typeface="Cambria" panose="02040503050406030204" pitchFamily="18" charset="0"/>
              </a:rPr>
              <a:t> (επικοινωνία)</a:t>
            </a:r>
            <a:endParaRPr lang="el-GR" sz="1400" u="sng" dirty="0">
              <a:latin typeface="Cambria" panose="02040503050406030204" pitchFamily="18" charset="0"/>
              <a:ea typeface="Cambria" panose="02040503050406030204" pitchFamily="18" charset="0"/>
            </a:endParaRPr>
          </a:p>
          <a:p>
            <a:r>
              <a:rPr lang="en-US" sz="1400" b="1" dirty="0">
                <a:latin typeface="Cambria" panose="02040503050406030204" pitchFamily="18" charset="0"/>
                <a:ea typeface="Cambria" panose="02040503050406030204" pitchFamily="18" charset="0"/>
              </a:rPr>
              <a:t>url</a:t>
            </a:r>
            <a:r>
              <a:rPr lang="en-US" sz="1400" dirty="0">
                <a:latin typeface="Cambria" panose="02040503050406030204" pitchFamily="18" charset="0"/>
                <a:ea typeface="Cambria" panose="02040503050406030204" pitchFamily="18" charset="0"/>
              </a:rPr>
              <a:t>:      </a:t>
            </a:r>
            <a:r>
              <a:rPr lang="en-US" sz="1400" i="1" dirty="0">
                <a:solidFill>
                  <a:srgbClr val="0070C0"/>
                </a:solidFill>
                <a:latin typeface="Cambria" panose="02040503050406030204" pitchFamily="18" charset="0"/>
                <a:ea typeface="Cambria" panose="02040503050406030204" pitchFamily="18" charset="0"/>
                <a:hlinkClick r:id="rId14"/>
              </a:rPr>
              <a:t>https://student-affairs.ntua.gr/</a:t>
            </a:r>
            <a:r>
              <a:rPr lang="el-GR" sz="1400" i="1" dirty="0">
                <a:solidFill>
                  <a:srgbClr val="0070C0"/>
                </a:solidFill>
                <a:latin typeface="Cambria" panose="02040503050406030204" pitchFamily="18" charset="0"/>
                <a:ea typeface="Cambria" panose="02040503050406030204" pitchFamily="18" charset="0"/>
                <a:hlinkClick r:id="rId14"/>
              </a:rPr>
              <a:t>μουσικό-τμήμα/</a:t>
            </a:r>
            <a:r>
              <a:rPr lang="en-US" sz="1400" i="1" dirty="0">
                <a:solidFill>
                  <a:srgbClr val="0070C0"/>
                </a:solidFill>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&amp;</a:t>
            </a:r>
            <a:endParaRPr lang="en-US" sz="1400" dirty="0">
              <a:latin typeface="Cambria" panose="02040503050406030204" pitchFamily="18" charset="0"/>
              <a:ea typeface="Cambria" panose="02040503050406030204" pitchFamily="18" charset="0"/>
            </a:endParaRPr>
          </a:p>
          <a:p>
            <a:pPr lvl="1"/>
            <a:r>
              <a:rPr lang="en-US" sz="1400" i="1" u="sng" dirty="0">
                <a:solidFill>
                  <a:srgbClr val="0070C0"/>
                </a:solidFill>
                <a:latin typeface="Cambria" panose="02040503050406030204" pitchFamily="18" charset="0"/>
                <a:ea typeface="Cambria" panose="02040503050406030204" pitchFamily="18" charset="0"/>
              </a:rPr>
              <a:t>dance.ntua.gr </a:t>
            </a:r>
            <a:r>
              <a:rPr lang="en-US" sz="1400" dirty="0">
                <a:latin typeface="Cambria" panose="02040503050406030204" pitchFamily="18" charset="0"/>
                <a:ea typeface="Cambria" panose="02040503050406030204" pitchFamily="18" charset="0"/>
              </a:rPr>
              <a:t>(</a:t>
            </a:r>
            <a:r>
              <a:rPr lang="el-GR" sz="1400" dirty="0">
                <a:latin typeface="Cambria" panose="02040503050406030204" pitchFamily="18" charset="0"/>
                <a:ea typeface="Cambria" panose="02040503050406030204" pitchFamily="18" charset="0"/>
              </a:rPr>
              <a:t>για χορό)</a:t>
            </a:r>
            <a:endParaRPr lang="en-US" sz="1400" dirty="0">
              <a:latin typeface="Cambria" panose="02040503050406030204" pitchFamily="18" charset="0"/>
              <a:ea typeface="Cambria" panose="02040503050406030204" pitchFamily="18" charset="0"/>
            </a:endParaRPr>
          </a:p>
        </p:txBody>
      </p:sp>
      <p:sp>
        <p:nvSpPr>
          <p:cNvPr id="46" name="Rectangle 28"/>
          <p:cNvSpPr/>
          <p:nvPr/>
        </p:nvSpPr>
        <p:spPr>
          <a:xfrm rot="16200000">
            <a:off x="5921266" y="4693040"/>
            <a:ext cx="2539157" cy="1200329"/>
          </a:xfrm>
          <a:prstGeom prst="rect">
            <a:avLst/>
          </a:prstGeom>
          <a:solidFill>
            <a:schemeClr val="tx2">
              <a:lumMod val="75000"/>
              <a:alpha val="2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fontAlgn="base"/>
            <a:r>
              <a:rPr lang="el-GR" sz="1200" dirty="0">
                <a:latin typeface="Cambria" panose="02040503050406030204" pitchFamily="18" charset="0"/>
                <a:ea typeface="Cambria" panose="02040503050406030204" pitchFamily="18" charset="0"/>
              </a:rPr>
              <a:t>ΙΑΤΡΙΚΟ ΤΜΗΜΑ</a:t>
            </a:r>
            <a:endParaRPr lang="en-US" sz="1200" dirty="0">
              <a:latin typeface="Cambria" panose="02040503050406030204" pitchFamily="18" charset="0"/>
              <a:ea typeface="Cambria" panose="02040503050406030204" pitchFamily="18" charset="0"/>
            </a:endParaRPr>
          </a:p>
          <a:p>
            <a:pPr fontAlgn="base"/>
            <a:endParaRPr lang="en-US" sz="1200" dirty="0">
              <a:latin typeface="Cambria" panose="02040503050406030204" pitchFamily="18" charset="0"/>
              <a:ea typeface="Cambria" panose="02040503050406030204" pitchFamily="18" charset="0"/>
            </a:endParaRPr>
          </a:p>
          <a:p>
            <a:pPr fontAlgn="base"/>
            <a:endParaRPr lang="en-US" sz="1200" dirty="0">
              <a:latin typeface="Cambria" panose="02040503050406030204" pitchFamily="18" charset="0"/>
              <a:ea typeface="Cambria" panose="02040503050406030204" pitchFamily="18" charset="0"/>
            </a:endParaRPr>
          </a:p>
          <a:p>
            <a:pPr fontAlgn="base"/>
            <a:endParaRPr lang="en-US" sz="1200" dirty="0">
              <a:latin typeface="Cambria" panose="02040503050406030204" pitchFamily="18" charset="0"/>
              <a:ea typeface="Cambria" panose="02040503050406030204" pitchFamily="18" charset="0"/>
            </a:endParaRPr>
          </a:p>
          <a:p>
            <a:pPr fontAlgn="base"/>
            <a:endParaRPr lang="en-US" sz="1200" dirty="0">
              <a:latin typeface="Cambria" panose="02040503050406030204" pitchFamily="18" charset="0"/>
              <a:ea typeface="Cambria" panose="02040503050406030204" pitchFamily="18" charset="0"/>
            </a:endParaRPr>
          </a:p>
          <a:p>
            <a:pPr fontAlgn="base"/>
            <a:endParaRPr lang="el-GR" sz="1200" dirty="0">
              <a:latin typeface="Cambria" panose="02040503050406030204" pitchFamily="18" charset="0"/>
              <a:ea typeface="Cambria" panose="02040503050406030204" pitchFamily="18" charset="0"/>
            </a:endParaRPr>
          </a:p>
        </p:txBody>
      </p:sp>
      <p:sp>
        <p:nvSpPr>
          <p:cNvPr id="45" name="Rectangle 27"/>
          <p:cNvSpPr/>
          <p:nvPr/>
        </p:nvSpPr>
        <p:spPr>
          <a:xfrm>
            <a:off x="6878230" y="3951066"/>
            <a:ext cx="4957872" cy="2539157"/>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fontAlgn="base"/>
            <a:r>
              <a:rPr lang="el-GR" sz="1400" b="1" dirty="0">
                <a:latin typeface="Cambria" panose="02040503050406030204" pitchFamily="18" charset="0"/>
                <a:ea typeface="Cambria" panose="02040503050406030204" pitchFamily="18" charset="0"/>
              </a:rPr>
              <a:t>Αν. Προϊστάμενος</a:t>
            </a:r>
            <a:endParaRPr lang="el-GR" sz="1400" b="1" dirty="0">
              <a:latin typeface="Cambria" panose="02040503050406030204" pitchFamily="18" charset="0"/>
              <a:ea typeface="Cambria" panose="02040503050406030204" pitchFamily="18" charset="0"/>
            </a:endParaRPr>
          </a:p>
          <a:p>
            <a:pPr fontAlgn="base"/>
            <a:r>
              <a:rPr lang="el-GR" sz="1400" i="1" dirty="0">
                <a:latin typeface="Cambria" panose="02040503050406030204" pitchFamily="18" charset="0"/>
                <a:ea typeface="Cambria" panose="02040503050406030204" pitchFamily="18" charset="0"/>
              </a:rPr>
              <a:t>Μπαλαμπάνη Βασιλική</a:t>
            </a:r>
            <a:r>
              <a:rPr lang="el-GR" sz="1400" dirty="0">
                <a:latin typeface="Cambria" panose="02040503050406030204" pitchFamily="18" charset="0"/>
                <a:ea typeface="Cambria" panose="02040503050406030204" pitchFamily="18" charset="0"/>
              </a:rPr>
              <a:t>, 210-772-1951, </a:t>
            </a:r>
            <a:r>
              <a:rPr lang="en-US" sz="1400" u="sng" dirty="0" err="1">
                <a:latin typeface="Cambria" panose="02040503050406030204" pitchFamily="18" charset="0"/>
                <a:ea typeface="Cambria" panose="02040503050406030204" pitchFamily="18" charset="0"/>
                <a:hlinkClick r:id="rId1"/>
              </a:rPr>
              <a:t>balabani@central.ntua</a:t>
            </a:r>
            <a:r>
              <a:rPr lang="el-GR" sz="1400" u="sng" dirty="0">
                <a:latin typeface="Cambria" panose="02040503050406030204" pitchFamily="18" charset="0"/>
                <a:ea typeface="Cambria" panose="02040503050406030204" pitchFamily="18" charset="0"/>
                <a:hlinkClick r:id="rId1"/>
              </a:rPr>
              <a:t>.</a:t>
            </a:r>
            <a:r>
              <a:rPr lang="el-GR" sz="1400" u="sng" dirty="0" err="1">
                <a:latin typeface="Cambria" panose="02040503050406030204" pitchFamily="18" charset="0"/>
                <a:ea typeface="Cambria" panose="02040503050406030204" pitchFamily="18" charset="0"/>
                <a:hlinkClick r:id="rId1"/>
              </a:rPr>
              <a:t>gr</a:t>
            </a:r>
            <a:endParaRPr lang="el-GR" sz="1400" dirty="0">
              <a:latin typeface="Cambria" panose="02040503050406030204" pitchFamily="18" charset="0"/>
              <a:ea typeface="Cambria" panose="02040503050406030204" pitchFamily="18" charset="0"/>
            </a:endParaRPr>
          </a:p>
          <a:p>
            <a:pPr fontAlgn="base"/>
            <a:r>
              <a:rPr lang="el-GR" sz="1400" b="1" dirty="0">
                <a:latin typeface="Cambria" panose="02040503050406030204" pitchFamily="18" charset="0"/>
                <a:ea typeface="Cambria" panose="02040503050406030204" pitchFamily="18" charset="0"/>
              </a:rPr>
              <a:t>Πληροφορίες</a:t>
            </a:r>
            <a:r>
              <a:rPr lang="el-GR" sz="1400" dirty="0">
                <a:latin typeface="Cambria" panose="02040503050406030204" pitchFamily="18" charset="0"/>
                <a:ea typeface="Cambria" panose="02040503050406030204" pitchFamily="18" charset="0"/>
              </a:rPr>
              <a:t>: </a:t>
            </a:r>
            <a:endParaRPr lang="el-GR" sz="1400" dirty="0">
              <a:latin typeface="Cambria" panose="02040503050406030204" pitchFamily="18" charset="0"/>
              <a:ea typeface="Cambria" panose="02040503050406030204" pitchFamily="18" charset="0"/>
            </a:endParaRPr>
          </a:p>
          <a:p>
            <a:pPr fontAlgn="base"/>
            <a:r>
              <a:rPr lang="el-GR" sz="1400" dirty="0">
                <a:latin typeface="Cambria" panose="02040503050406030204" pitchFamily="18" charset="0"/>
                <a:ea typeface="Cambria" panose="02040503050406030204" pitchFamily="18" charset="0"/>
              </a:rPr>
              <a:t>Πολυτεχνειούπολη: </a:t>
            </a:r>
            <a:endParaRPr lang="el-GR" sz="1400" dirty="0">
              <a:latin typeface="Cambria" panose="02040503050406030204" pitchFamily="18" charset="0"/>
              <a:ea typeface="Cambria" panose="02040503050406030204" pitchFamily="18" charset="0"/>
            </a:endParaRPr>
          </a:p>
          <a:p>
            <a:pPr marL="171450" indent="-171450" fontAlgn="base">
              <a:buFont typeface="Wingdings" panose="05000000000000000000" pitchFamily="2" charset="2"/>
              <a:buChar char="§"/>
            </a:pPr>
            <a:r>
              <a:rPr lang="el-GR" sz="1400" i="1" dirty="0" err="1">
                <a:latin typeface="Cambria" panose="02040503050406030204" pitchFamily="18" charset="0"/>
                <a:ea typeface="Cambria" panose="02040503050406030204" pitchFamily="18" charset="0"/>
              </a:rPr>
              <a:t>Κατράνη</a:t>
            </a:r>
            <a:r>
              <a:rPr lang="el-GR" sz="1400" i="1" dirty="0">
                <a:latin typeface="Cambria" panose="02040503050406030204" pitchFamily="18" charset="0"/>
                <a:ea typeface="Cambria" panose="02040503050406030204" pitchFamily="18" charset="0"/>
              </a:rPr>
              <a:t> Μεταξία</a:t>
            </a:r>
            <a:r>
              <a:rPr lang="el-GR" sz="1400" dirty="0">
                <a:latin typeface="Cambria" panose="02040503050406030204" pitchFamily="18" charset="0"/>
                <a:ea typeface="Cambria" panose="02040503050406030204" pitchFamily="18" charset="0"/>
              </a:rPr>
              <a:t>, 210-772-1566, </a:t>
            </a:r>
            <a:r>
              <a:rPr lang="el-GR" sz="1400" u="sng" dirty="0">
                <a:latin typeface="Cambria" panose="02040503050406030204" pitchFamily="18" charset="0"/>
                <a:ea typeface="Cambria" panose="02040503050406030204" pitchFamily="18" charset="0"/>
                <a:hlinkClick r:id="rId15"/>
              </a:rPr>
              <a:t>mkatrani@central.ntua.gr</a:t>
            </a:r>
            <a:endParaRPr lang="el-GR" sz="1400" dirty="0">
              <a:latin typeface="Cambria" panose="02040503050406030204" pitchFamily="18" charset="0"/>
              <a:ea typeface="Cambria" panose="02040503050406030204" pitchFamily="18" charset="0"/>
            </a:endParaRPr>
          </a:p>
          <a:p>
            <a:pPr marL="171450" indent="-171450" fontAlgn="base">
              <a:buFont typeface="Wingdings" panose="05000000000000000000" pitchFamily="2" charset="2"/>
              <a:buChar char="§"/>
            </a:pPr>
            <a:r>
              <a:rPr lang="el-GR" sz="1400" i="1" dirty="0">
                <a:latin typeface="Cambria" panose="02040503050406030204" pitchFamily="18" charset="0"/>
                <a:ea typeface="Cambria" panose="02040503050406030204" pitchFamily="18" charset="0"/>
              </a:rPr>
              <a:t>Παπακωνσταντίνου Ιωάννα</a:t>
            </a:r>
            <a:r>
              <a:rPr lang="el-GR" sz="1400" dirty="0">
                <a:latin typeface="Cambria" panose="02040503050406030204" pitchFamily="18" charset="0"/>
                <a:ea typeface="Cambria" panose="02040503050406030204" pitchFamily="18" charset="0"/>
              </a:rPr>
              <a:t>, 210-772-3581, </a:t>
            </a:r>
            <a:r>
              <a:rPr lang="el-GR" sz="1400" u="sng" dirty="0">
                <a:latin typeface="Cambria" panose="02040503050406030204" pitchFamily="18" charset="0"/>
                <a:ea typeface="Cambria" panose="02040503050406030204" pitchFamily="18" charset="0"/>
                <a:hlinkClick r:id="rId16"/>
              </a:rPr>
              <a:t>ipapakon@central.ntua.gr</a:t>
            </a:r>
            <a:endParaRPr lang="en-US" sz="1400" u="sng" dirty="0">
              <a:latin typeface="Cambria" panose="02040503050406030204" pitchFamily="18" charset="0"/>
              <a:ea typeface="Cambria" panose="02040503050406030204" pitchFamily="18" charset="0"/>
            </a:endParaRPr>
          </a:p>
          <a:p>
            <a:pPr fontAlgn="base"/>
            <a:r>
              <a:rPr lang="el-GR" sz="1400" dirty="0">
                <a:latin typeface="Cambria" panose="02040503050406030204" pitchFamily="18" charset="0"/>
                <a:ea typeface="Cambria" panose="02040503050406030204" pitchFamily="18" charset="0"/>
              </a:rPr>
              <a:t>Πατησίων: </a:t>
            </a:r>
            <a:endParaRPr lang="el-GR" sz="1400" dirty="0">
              <a:latin typeface="Cambria" panose="02040503050406030204" pitchFamily="18" charset="0"/>
              <a:ea typeface="Cambria" panose="02040503050406030204" pitchFamily="18" charset="0"/>
            </a:endParaRPr>
          </a:p>
          <a:p>
            <a:pPr marL="171450" indent="-171450" fontAlgn="base">
              <a:buFont typeface="Wingdings" panose="05000000000000000000" pitchFamily="2" charset="2"/>
              <a:buChar char="§"/>
            </a:pPr>
            <a:r>
              <a:rPr lang="el-GR" sz="1400" i="1" dirty="0" err="1">
                <a:latin typeface="Cambria" panose="02040503050406030204" pitchFamily="18" charset="0"/>
                <a:ea typeface="Cambria" panose="02040503050406030204" pitchFamily="18" charset="0"/>
              </a:rPr>
              <a:t>Κάρδαρη</a:t>
            </a:r>
            <a:r>
              <a:rPr lang="el-GR" sz="1400" i="1" dirty="0">
                <a:latin typeface="Cambria" panose="02040503050406030204" pitchFamily="18" charset="0"/>
                <a:ea typeface="Cambria" panose="02040503050406030204" pitchFamily="18" charset="0"/>
              </a:rPr>
              <a:t> Άννα</a:t>
            </a:r>
            <a:r>
              <a:rPr lang="el-GR" sz="1400" dirty="0">
                <a:latin typeface="Cambria" panose="02040503050406030204" pitchFamily="18" charset="0"/>
                <a:ea typeface="Cambria" panose="02040503050406030204" pitchFamily="18" charset="0"/>
              </a:rPr>
              <a:t>, 210-772-3854, </a:t>
            </a:r>
            <a:r>
              <a:rPr lang="el-GR" sz="1400" u="sng" dirty="0">
                <a:latin typeface="Cambria" panose="02040503050406030204" pitchFamily="18" charset="0"/>
                <a:ea typeface="Cambria" panose="02040503050406030204" pitchFamily="18" charset="0"/>
                <a:hlinkClick r:id="rId17"/>
              </a:rPr>
              <a:t>iatreio@arch.ntua.gr</a:t>
            </a:r>
            <a:endParaRPr lang="el-GR" sz="1400" u="sng" dirty="0">
              <a:latin typeface="Cambria" panose="02040503050406030204" pitchFamily="18" charset="0"/>
              <a:ea typeface="Cambria" panose="02040503050406030204" pitchFamily="18" charset="0"/>
            </a:endParaRPr>
          </a:p>
          <a:p>
            <a:pPr marL="171450" indent="-171450" fontAlgn="base">
              <a:spcBef>
                <a:spcPts val="600"/>
              </a:spcBef>
              <a:buFont typeface="Wingdings" panose="05000000000000000000" pitchFamily="2" charset="2"/>
              <a:buChar char="§"/>
            </a:pPr>
            <a:r>
              <a:rPr lang="en-US" sz="1400" b="1" dirty="0">
                <a:latin typeface="Cambria" panose="02040503050406030204" pitchFamily="18" charset="0"/>
                <a:ea typeface="Cambria" panose="02040503050406030204" pitchFamily="18" charset="0"/>
              </a:rPr>
              <a:t>url:</a:t>
            </a:r>
            <a:r>
              <a:rPr lang="en-US" sz="1400" dirty="0">
                <a:latin typeface="Cambria" panose="02040503050406030204" pitchFamily="18" charset="0"/>
                <a:ea typeface="Cambria" panose="02040503050406030204" pitchFamily="18" charset="0"/>
              </a:rPr>
              <a:t> </a:t>
            </a:r>
            <a:r>
              <a:rPr lang="en-US" sz="1400" i="1" dirty="0">
                <a:solidFill>
                  <a:srgbClr val="0070C0"/>
                </a:solidFill>
                <a:latin typeface="Cambria" panose="02040503050406030204" pitchFamily="18" charset="0"/>
                <a:ea typeface="Cambria" panose="02040503050406030204" pitchFamily="18" charset="0"/>
              </a:rPr>
              <a:t>https://student-affairs.ntua.gr/</a:t>
            </a:r>
            <a:r>
              <a:rPr lang="el-GR" sz="1400" i="1" dirty="0">
                <a:solidFill>
                  <a:srgbClr val="0070C0"/>
                </a:solidFill>
                <a:latin typeface="Cambria" panose="02040503050406030204" pitchFamily="18" charset="0"/>
                <a:ea typeface="Cambria" panose="02040503050406030204" pitchFamily="18" charset="0"/>
              </a:rPr>
              <a:t>ιατρικό-τμήμα/</a:t>
            </a:r>
            <a:r>
              <a:rPr lang="en-US" sz="1400" i="1" dirty="0">
                <a:solidFill>
                  <a:srgbClr val="0070C0"/>
                </a:solidFill>
                <a:latin typeface="Cambria" panose="02040503050406030204" pitchFamily="18" charset="0"/>
                <a:ea typeface="Cambria" panose="02040503050406030204" pitchFamily="18" charset="0"/>
              </a:rPr>
              <a:t> </a:t>
            </a:r>
            <a:endParaRPr lang="el-GR" sz="1400" i="1" dirty="0">
              <a:solidFill>
                <a:srgbClr val="0070C0"/>
              </a:solidFill>
              <a:latin typeface="Cambria" panose="02040503050406030204" pitchFamily="18" charset="0"/>
              <a:ea typeface="Cambria" panose="02040503050406030204" pitchFamily="18" charset="0"/>
            </a:endParaRPr>
          </a:p>
        </p:txBody>
      </p:sp>
      <p:sp>
        <p:nvSpPr>
          <p:cNvPr id="51" name="Rectangle 28"/>
          <p:cNvSpPr/>
          <p:nvPr/>
        </p:nvSpPr>
        <p:spPr>
          <a:xfrm rot="16200000">
            <a:off x="-238233" y="5237454"/>
            <a:ext cx="2004327" cy="646331"/>
          </a:xfrm>
          <a:prstGeom prst="rect">
            <a:avLst/>
          </a:prstGeom>
          <a:solidFill>
            <a:schemeClr val="tx2">
              <a:lumMod val="75000"/>
              <a:alpha val="2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fontAlgn="base"/>
            <a:r>
              <a:rPr lang="el-GR" sz="1200" dirty="0">
                <a:latin typeface="Cambria" panose="02040503050406030204" pitchFamily="18" charset="0"/>
                <a:ea typeface="Cambria" panose="02040503050406030204" pitchFamily="18" charset="0"/>
              </a:rPr>
              <a:t>ΤΜΗΜΑ ΦΥΣΙΚΗΣ ΑΓΩΓΗΣ</a:t>
            </a:r>
            <a:endParaRPr lang="en-US" sz="1200" dirty="0">
              <a:latin typeface="Cambria" panose="02040503050406030204" pitchFamily="18" charset="0"/>
              <a:ea typeface="Cambria" panose="02040503050406030204" pitchFamily="18" charset="0"/>
            </a:endParaRPr>
          </a:p>
          <a:p>
            <a:pPr fontAlgn="base"/>
            <a:endParaRPr lang="en-US" sz="1200" dirty="0">
              <a:latin typeface="Cambria" panose="02040503050406030204" pitchFamily="18" charset="0"/>
              <a:ea typeface="Cambria" panose="02040503050406030204" pitchFamily="18" charset="0"/>
            </a:endParaRPr>
          </a:p>
          <a:p>
            <a:pPr fontAlgn="base"/>
            <a:endParaRPr lang="el-GR" sz="1200" dirty="0">
              <a:latin typeface="Cambria" panose="02040503050406030204" pitchFamily="18" charset="0"/>
              <a:ea typeface="Cambria" panose="02040503050406030204" pitchFamily="18" charset="0"/>
            </a:endParaRPr>
          </a:p>
        </p:txBody>
      </p:sp>
      <p:sp>
        <p:nvSpPr>
          <p:cNvPr id="50" name="Rectangle 27"/>
          <p:cNvSpPr/>
          <p:nvPr/>
        </p:nvSpPr>
        <p:spPr>
          <a:xfrm>
            <a:off x="763931" y="4489675"/>
            <a:ext cx="5569450" cy="2000548"/>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fontAlgn="base"/>
            <a:r>
              <a:rPr lang="el-GR" sz="1400" b="1" dirty="0">
                <a:latin typeface="Cambria" panose="02040503050406030204" pitchFamily="18" charset="0"/>
                <a:ea typeface="Cambria" panose="02040503050406030204" pitchFamily="18" charset="0"/>
              </a:rPr>
              <a:t>Αν. Προϊστάμενος</a:t>
            </a:r>
            <a:endParaRPr lang="el-GR" sz="1400" b="1" dirty="0">
              <a:latin typeface="Cambria" panose="02040503050406030204" pitchFamily="18" charset="0"/>
              <a:ea typeface="Cambria" panose="02040503050406030204" pitchFamily="18" charset="0"/>
            </a:endParaRPr>
          </a:p>
          <a:p>
            <a:pPr fontAlgn="base"/>
            <a:r>
              <a:rPr lang="el-GR" sz="1400" i="1" dirty="0">
                <a:latin typeface="Cambria" panose="02040503050406030204" pitchFamily="18" charset="0"/>
                <a:ea typeface="Cambria" panose="02040503050406030204" pitchFamily="18" charset="0"/>
              </a:rPr>
              <a:t>Αναστασία </a:t>
            </a:r>
            <a:r>
              <a:rPr lang="el-GR" sz="1400" i="1" dirty="0" err="1">
                <a:latin typeface="Cambria" panose="02040503050406030204" pitchFamily="18" charset="0"/>
                <a:ea typeface="Cambria" panose="02040503050406030204" pitchFamily="18" charset="0"/>
              </a:rPr>
              <a:t>Τσουρουφλή</a:t>
            </a:r>
            <a:r>
              <a:rPr lang="el-GR" sz="1400" i="1" dirty="0">
                <a:latin typeface="Cambria" panose="02040503050406030204" pitchFamily="18" charset="0"/>
                <a:ea typeface="Cambria" panose="02040503050406030204" pitchFamily="18" charset="0"/>
              </a:rPr>
              <a:t>, </a:t>
            </a:r>
            <a:endParaRPr lang="el-GR" sz="1400" i="1" dirty="0">
              <a:latin typeface="Cambria" panose="02040503050406030204" pitchFamily="18" charset="0"/>
              <a:ea typeface="Cambria" panose="02040503050406030204" pitchFamily="18" charset="0"/>
            </a:endParaRPr>
          </a:p>
          <a:p>
            <a:pPr fontAlgn="base"/>
            <a:r>
              <a:rPr lang="el-GR" sz="1400" dirty="0">
                <a:latin typeface="Cambria" panose="02040503050406030204" pitchFamily="18" charset="0"/>
                <a:ea typeface="Cambria" panose="02040503050406030204" pitchFamily="18" charset="0"/>
              </a:rPr>
              <a:t>210-772-2134, </a:t>
            </a:r>
            <a:r>
              <a:rPr lang="el-GR" sz="1400" u="sng" dirty="0">
                <a:latin typeface="Cambria" panose="02040503050406030204" pitchFamily="18" charset="0"/>
                <a:ea typeface="Cambria" panose="02040503050406030204" pitchFamily="18" charset="0"/>
                <a:hlinkClick r:id="rId18"/>
              </a:rPr>
              <a:t>anastas1967@yahoo.gr</a:t>
            </a:r>
            <a:endParaRPr lang="el-GR" sz="1400" dirty="0">
              <a:latin typeface="Cambria" panose="02040503050406030204" pitchFamily="18" charset="0"/>
              <a:ea typeface="Cambria" panose="02040503050406030204" pitchFamily="18" charset="0"/>
            </a:endParaRPr>
          </a:p>
          <a:p>
            <a:pPr fontAlgn="base"/>
            <a:r>
              <a:rPr lang="el-GR" sz="1400" b="1" dirty="0">
                <a:latin typeface="Cambria" panose="02040503050406030204" pitchFamily="18" charset="0"/>
                <a:ea typeface="Cambria" panose="02040503050406030204" pitchFamily="18" charset="0"/>
              </a:rPr>
              <a:t>Πληροφορίες</a:t>
            </a:r>
            <a:r>
              <a:rPr lang="el-GR" sz="1400" dirty="0">
                <a:latin typeface="Cambria" panose="02040503050406030204" pitchFamily="18" charset="0"/>
                <a:ea typeface="Cambria" panose="02040503050406030204" pitchFamily="18" charset="0"/>
              </a:rPr>
              <a:t>: </a:t>
            </a:r>
            <a:endParaRPr lang="el-GR" sz="1400" dirty="0">
              <a:latin typeface="Cambria" panose="02040503050406030204" pitchFamily="18" charset="0"/>
              <a:ea typeface="Cambria" panose="02040503050406030204" pitchFamily="18" charset="0"/>
            </a:endParaRPr>
          </a:p>
          <a:p>
            <a:pPr fontAlgn="base"/>
            <a:r>
              <a:rPr lang="el-GR" sz="1400" dirty="0">
                <a:latin typeface="Cambria" panose="02040503050406030204" pitchFamily="18" charset="0"/>
                <a:ea typeface="Cambria" panose="02040503050406030204" pitchFamily="18" charset="0"/>
              </a:rPr>
              <a:t>Γραμματεία (9:00-13:00): 210-772-1384, </a:t>
            </a:r>
            <a:endParaRPr lang="en-US" sz="1400" dirty="0">
              <a:latin typeface="Cambria" panose="02040503050406030204" pitchFamily="18" charset="0"/>
              <a:ea typeface="Cambria" panose="02040503050406030204" pitchFamily="18" charset="0"/>
            </a:endParaRPr>
          </a:p>
          <a:p>
            <a:pPr fontAlgn="base">
              <a:spcBef>
                <a:spcPts val="600"/>
              </a:spcBef>
            </a:pPr>
            <a:r>
              <a:rPr lang="en-US" sz="1400" b="1" dirty="0">
                <a:latin typeface="Cambria" panose="02040503050406030204" pitchFamily="18" charset="0"/>
                <a:ea typeface="Cambria" panose="02040503050406030204" pitchFamily="18" charset="0"/>
              </a:rPr>
              <a:t>Email: </a:t>
            </a:r>
            <a:r>
              <a:rPr lang="el-GR" sz="1400" u="sng" dirty="0" err="1">
                <a:latin typeface="Cambria" panose="02040503050406030204" pitchFamily="18" charset="0"/>
                <a:ea typeface="Cambria" panose="02040503050406030204" pitchFamily="18" charset="0"/>
                <a:hlinkClick r:id="rId19"/>
              </a:rPr>
              <a:t>ntuasportscenter@gmail.com</a:t>
            </a:r>
            <a:endParaRPr lang="el-GR" sz="1400" u="sng" dirty="0">
              <a:latin typeface="Cambria" panose="02040503050406030204" pitchFamily="18" charset="0"/>
              <a:ea typeface="Cambria" panose="02040503050406030204" pitchFamily="18" charset="0"/>
            </a:endParaRPr>
          </a:p>
          <a:p>
            <a:pPr marL="171450" indent="-171450">
              <a:spcBef>
                <a:spcPts val="600"/>
              </a:spcBef>
              <a:buFont typeface="Wingdings" panose="05000000000000000000" pitchFamily="2" charset="2"/>
              <a:buChar char="§"/>
            </a:pPr>
            <a:r>
              <a:rPr lang="en-US" sz="1600" b="1" dirty="0">
                <a:latin typeface="Cambria" panose="02040503050406030204" pitchFamily="18" charset="0"/>
                <a:ea typeface="Cambria" panose="02040503050406030204" pitchFamily="18" charset="0"/>
              </a:rPr>
              <a:t>url:</a:t>
            </a:r>
            <a:r>
              <a:rPr lang="en-US" sz="1600" dirty="0">
                <a:latin typeface="Cambria" panose="02040503050406030204" pitchFamily="18" charset="0"/>
                <a:ea typeface="Cambria" panose="02040503050406030204" pitchFamily="18" charset="0"/>
              </a:rPr>
              <a:t> </a:t>
            </a:r>
            <a:r>
              <a:rPr lang="el-GR" sz="1400" i="1" u="sng" dirty="0">
                <a:latin typeface="Cambria" panose="02040503050406030204" pitchFamily="18" charset="0"/>
                <a:ea typeface="Cambria" panose="02040503050406030204" pitchFamily="18" charset="0"/>
                <a:hlinkClick r:id="rId20"/>
              </a:rPr>
              <a:t>https://sportscenter.ntua.gr</a:t>
            </a:r>
            <a:r>
              <a:rPr lang="el-GR" sz="1400" i="1" u="sng" dirty="0">
                <a:latin typeface="Cambria" panose="02040503050406030204" pitchFamily="18" charset="0"/>
                <a:ea typeface="Cambria" panose="02040503050406030204" pitchFamily="18" charset="0"/>
              </a:rPr>
              <a:t>, </a:t>
            </a:r>
            <a:endParaRPr lang="el-GR" sz="1600" i="1" dirty="0">
              <a:latin typeface="Cambria" panose="02040503050406030204" pitchFamily="18" charset="0"/>
              <a:ea typeface="Cambria" panose="02040503050406030204" pitchFamily="18" charset="0"/>
            </a:endParaRPr>
          </a:p>
          <a:p>
            <a:pPr marL="171450" indent="-171450">
              <a:buFont typeface="Wingdings" panose="05000000000000000000" pitchFamily="2" charset="2"/>
              <a:buChar char="§"/>
            </a:pPr>
            <a:r>
              <a:rPr lang="en-US" sz="1400" i="1" u="sng" dirty="0">
                <a:solidFill>
                  <a:srgbClr val="0070C0"/>
                </a:solidFill>
                <a:latin typeface="Cambria" panose="02040503050406030204" pitchFamily="18" charset="0"/>
                <a:ea typeface="Cambria" panose="02040503050406030204" pitchFamily="18" charset="0"/>
                <a:hlinkClick r:id="rId21"/>
              </a:rPr>
              <a:t>https://student-affairs.ntua.gr/</a:t>
            </a:r>
            <a:r>
              <a:rPr lang="el-GR" sz="1400" i="1" u="sng" dirty="0">
                <a:solidFill>
                  <a:srgbClr val="0070C0"/>
                </a:solidFill>
                <a:latin typeface="Cambria" panose="02040503050406030204" pitchFamily="18" charset="0"/>
                <a:ea typeface="Cambria" panose="02040503050406030204" pitchFamily="18" charset="0"/>
                <a:hlinkClick r:id="rId21"/>
              </a:rPr>
              <a:t>τμήμα-φυσικής-αγωγής/</a:t>
            </a:r>
            <a:r>
              <a:rPr lang="en-US" sz="1400" i="1" u="sng" dirty="0">
                <a:solidFill>
                  <a:srgbClr val="0070C0"/>
                </a:solidFill>
                <a:latin typeface="Cambria" panose="02040503050406030204" pitchFamily="18" charset="0"/>
                <a:ea typeface="Cambria" panose="02040503050406030204" pitchFamily="18" charset="0"/>
              </a:rPr>
              <a:t> </a:t>
            </a:r>
            <a:endParaRPr lang="el-GR" sz="1400" i="1" u="sng" dirty="0">
              <a:solidFill>
                <a:srgbClr val="0070C0"/>
              </a:solidFill>
              <a:latin typeface="Cambria" panose="02040503050406030204" pitchFamily="18" charset="0"/>
              <a:ea typeface="Cambria" panose="02040503050406030204" pitchFamily="18" charset="0"/>
            </a:endParaRPr>
          </a:p>
        </p:txBody>
      </p:sp>
      <p:sp>
        <p:nvSpPr>
          <p:cNvPr id="60" name="TextBox 59"/>
          <p:cNvSpPr txBox="1"/>
          <p:nvPr/>
        </p:nvSpPr>
        <p:spPr>
          <a:xfrm rot="16200000">
            <a:off x="-3287501" y="3259723"/>
            <a:ext cx="6858000" cy="338554"/>
          </a:xfrm>
          <a:prstGeom prst="rect">
            <a:avLst/>
          </a:prstGeom>
          <a:solidFill>
            <a:schemeClr val="tx2">
              <a:lumMod val="20000"/>
              <a:lumOff val="80000"/>
            </a:schemeClr>
          </a:solidFill>
        </p:spPr>
        <p:txBody>
          <a:bodyPr wrap="square" rtlCol="0">
            <a:spAutoFit/>
          </a:bodyPr>
          <a:lstStyle/>
          <a:p>
            <a:pPr algn="ctr"/>
            <a:r>
              <a:rPr lang="el-GR" sz="1600" spc="600" dirty="0">
                <a:latin typeface="Cambria" panose="02040503050406030204" pitchFamily="18" charset="0"/>
                <a:ea typeface="Cambria" panose="02040503050406030204" pitchFamily="18" charset="0"/>
              </a:rPr>
              <a:t>ΕΠΙΚΟΙΝΩΝΙΑ</a:t>
            </a:r>
            <a:endParaRPr lang="el-GR" sz="1600" spc="6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6633"/>
    </mc:Choice>
    <mc:Fallback>
      <p:transition spd="slow" advTm="1663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780" y="0"/>
            <a:ext cx="952339" cy="6858000"/>
          </a:xfrm>
          <a:prstGeom prst="rect">
            <a:avLst/>
          </a:prstGeom>
          <a:gradFill flip="none" rotWithShape="1">
            <a:gsLst>
              <a:gs pos="0">
                <a:schemeClr val="tx2">
                  <a:lumMod val="40000"/>
                  <a:lumOff val="60000"/>
                </a:schemeClr>
              </a:gs>
              <a:gs pos="100000">
                <a:schemeClr val="bg1">
                  <a:lumMod val="9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 name="Ομάδα 2"/>
          <p:cNvGrpSpPr/>
          <p:nvPr/>
        </p:nvGrpSpPr>
        <p:grpSpPr>
          <a:xfrm>
            <a:off x="1621825" y="142489"/>
            <a:ext cx="8367560" cy="6861747"/>
            <a:chOff x="1990125" y="0"/>
            <a:chExt cx="8367560" cy="6861747"/>
          </a:xfrm>
        </p:grpSpPr>
        <p:grpSp>
          <p:nvGrpSpPr>
            <p:cNvPr id="14" name="Ομάδα 13"/>
            <p:cNvGrpSpPr/>
            <p:nvPr/>
          </p:nvGrpSpPr>
          <p:grpSpPr>
            <a:xfrm>
              <a:off x="1990125" y="0"/>
              <a:ext cx="8038118" cy="6861747"/>
              <a:chOff x="2010757" y="0"/>
              <a:chExt cx="8038118" cy="6861747"/>
            </a:xfrm>
          </p:grpSpPr>
          <p:pic>
            <p:nvPicPr>
              <p:cNvPr id="7" name="Εικόνα 6"/>
              <p:cNvPicPr>
                <a:picLocks noChangeAspect="1"/>
              </p:cNvPicPr>
              <p:nvPr/>
            </p:nvPicPr>
            <p:blipFill>
              <a:blip r:embed="rId1" cstate="print">
                <a:extLst>
                  <a:ext uri="{28A0092B-C50C-407E-A947-70E740481C1C}">
                    <a14:useLocalDpi xmlns:a14="http://schemas.microsoft.com/office/drawing/2010/main" val="0"/>
                  </a:ext>
                </a:extLst>
              </a:blip>
              <a:srcRect r="1620" b="13333"/>
              <a:stretch>
                <a:fillRect/>
              </a:stretch>
            </p:blipFill>
            <p:spPr>
              <a:xfrm>
                <a:off x="2010757" y="0"/>
                <a:ext cx="8038118" cy="5943600"/>
              </a:xfrm>
              <a:prstGeom prst="rect">
                <a:avLst/>
              </a:prstGeom>
            </p:spPr>
          </p:pic>
          <p:sp>
            <p:nvSpPr>
              <p:cNvPr id="13" name="Τραπέζιο 12"/>
              <p:cNvSpPr/>
              <p:nvPr/>
            </p:nvSpPr>
            <p:spPr>
              <a:xfrm rot="15636436">
                <a:off x="6048223" y="2932665"/>
                <a:ext cx="2329642" cy="5528522"/>
              </a:xfrm>
              <a:custGeom>
                <a:avLst/>
                <a:gdLst>
                  <a:gd name="connsiteX0" fmla="*/ 0 w 2113574"/>
                  <a:gd name="connsiteY0" fmla="*/ 5511281 h 5511281"/>
                  <a:gd name="connsiteX1" fmla="*/ 528394 w 2113574"/>
                  <a:gd name="connsiteY1" fmla="*/ 0 h 5511281"/>
                  <a:gd name="connsiteX2" fmla="*/ 1585181 w 2113574"/>
                  <a:gd name="connsiteY2" fmla="*/ 0 h 5511281"/>
                  <a:gd name="connsiteX3" fmla="*/ 2113574 w 2113574"/>
                  <a:gd name="connsiteY3" fmla="*/ 5511281 h 5511281"/>
                  <a:gd name="connsiteX4" fmla="*/ 0 w 2113574"/>
                  <a:gd name="connsiteY4" fmla="*/ 5511281 h 5511281"/>
                  <a:gd name="connsiteX0-1" fmla="*/ 0 w 2329642"/>
                  <a:gd name="connsiteY0-2" fmla="*/ 5511281 h 5511281"/>
                  <a:gd name="connsiteX1-3" fmla="*/ 528394 w 2329642"/>
                  <a:gd name="connsiteY1-4" fmla="*/ 0 h 5511281"/>
                  <a:gd name="connsiteX2-5" fmla="*/ 1585181 w 2329642"/>
                  <a:gd name="connsiteY2-6" fmla="*/ 0 h 5511281"/>
                  <a:gd name="connsiteX3-7" fmla="*/ 2329642 w 2329642"/>
                  <a:gd name="connsiteY3-8" fmla="*/ 5489096 h 5511281"/>
                  <a:gd name="connsiteX4-9" fmla="*/ 0 w 2329642"/>
                  <a:gd name="connsiteY4-10" fmla="*/ 5511281 h 5511281"/>
                  <a:gd name="connsiteX0-11" fmla="*/ 0 w 2329642"/>
                  <a:gd name="connsiteY0-12" fmla="*/ 5537497 h 5537497"/>
                  <a:gd name="connsiteX1-13" fmla="*/ 528394 w 2329642"/>
                  <a:gd name="connsiteY1-14" fmla="*/ 26216 h 5537497"/>
                  <a:gd name="connsiteX2-15" fmla="*/ 1251612 w 2329642"/>
                  <a:gd name="connsiteY2-16" fmla="*/ 0 h 5537497"/>
                  <a:gd name="connsiteX3-17" fmla="*/ 2329642 w 2329642"/>
                  <a:gd name="connsiteY3-18" fmla="*/ 5515312 h 5537497"/>
                  <a:gd name="connsiteX4-19" fmla="*/ 0 w 2329642"/>
                  <a:gd name="connsiteY4-20" fmla="*/ 5537497 h 5537497"/>
                  <a:gd name="connsiteX0-21" fmla="*/ 0 w 2329642"/>
                  <a:gd name="connsiteY0-22" fmla="*/ 5528522 h 5528522"/>
                  <a:gd name="connsiteX1-23" fmla="*/ 528394 w 2329642"/>
                  <a:gd name="connsiteY1-24" fmla="*/ 17241 h 5528522"/>
                  <a:gd name="connsiteX2-25" fmla="*/ 1597687 w 2329642"/>
                  <a:gd name="connsiteY2-26" fmla="*/ 0 h 5528522"/>
                  <a:gd name="connsiteX3-27" fmla="*/ 2329642 w 2329642"/>
                  <a:gd name="connsiteY3-28" fmla="*/ 5506337 h 5528522"/>
                  <a:gd name="connsiteX4-29" fmla="*/ 0 w 2329642"/>
                  <a:gd name="connsiteY4-30" fmla="*/ 5528522 h 55285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29642" h="5528522">
                    <a:moveTo>
                      <a:pt x="0" y="5528522"/>
                    </a:moveTo>
                    <a:lnTo>
                      <a:pt x="528394" y="17241"/>
                    </a:lnTo>
                    <a:lnTo>
                      <a:pt x="1597687" y="0"/>
                    </a:lnTo>
                    <a:lnTo>
                      <a:pt x="2329642" y="5506337"/>
                    </a:lnTo>
                    <a:lnTo>
                      <a:pt x="0" y="5528522"/>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Φυσαλίδα ομιλίας: Έλλειψη 7"/>
            <p:cNvSpPr/>
            <p:nvPr/>
          </p:nvSpPr>
          <p:spPr>
            <a:xfrm>
              <a:off x="6524625" y="1151458"/>
              <a:ext cx="1123950" cy="753542"/>
            </a:xfrm>
            <a:prstGeom prst="wedgeEllipseCallout">
              <a:avLst>
                <a:gd name="adj1" fmla="val -28460"/>
                <a:gd name="adj2" fmla="val 70084"/>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l-GR" sz="900" b="1" dirty="0">
                  <a:solidFill>
                    <a:schemeClr val="tx2">
                      <a:lumMod val="50000"/>
                    </a:schemeClr>
                  </a:solidFill>
                </a:rPr>
                <a:t>ΕΣΤΙΑΤΟΡΙΟ</a:t>
              </a:r>
              <a:endParaRPr lang="el-GR" sz="900" b="1" dirty="0">
                <a:solidFill>
                  <a:schemeClr val="tx2">
                    <a:lumMod val="50000"/>
                  </a:schemeClr>
                </a:solidFill>
              </a:endParaRPr>
            </a:p>
          </p:txBody>
        </p:sp>
        <p:sp>
          <p:nvSpPr>
            <p:cNvPr id="9" name="Φυσαλίδα ομιλίας: Έλλειψη 8"/>
            <p:cNvSpPr/>
            <p:nvPr/>
          </p:nvSpPr>
          <p:spPr>
            <a:xfrm>
              <a:off x="4275112" y="1647825"/>
              <a:ext cx="1220813" cy="824447"/>
            </a:xfrm>
            <a:prstGeom prst="wedgeEllipseCallout">
              <a:avLst>
                <a:gd name="adj1" fmla="val 48640"/>
                <a:gd name="adj2" fmla="val 42789"/>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000" b="1" dirty="0"/>
                <a:t>ΘΩΜΑΪΔΕΙΟ</a:t>
              </a:r>
              <a:endParaRPr lang="el-GR" sz="1000" b="1" dirty="0"/>
            </a:p>
          </p:txBody>
        </p:sp>
        <p:sp>
          <p:nvSpPr>
            <p:cNvPr id="10" name="Φυσαλίδα ομιλίας: Έλλειψη 9"/>
            <p:cNvSpPr/>
            <p:nvPr/>
          </p:nvSpPr>
          <p:spPr>
            <a:xfrm rot="245895">
              <a:off x="8888597" y="2422734"/>
              <a:ext cx="1469088" cy="1124117"/>
            </a:xfrm>
            <a:prstGeom prst="wedgeEllipseCallout">
              <a:avLst>
                <a:gd name="adj1" fmla="val -58333"/>
                <a:gd name="adj2" fmla="val 62501"/>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l-GR" sz="1000" b="1" dirty="0"/>
                <a:t>ΑΘΛΗΤΙΚΕΣ ΕΓΚΑΤΑΣΤΑΣΕΙΣ</a:t>
              </a:r>
              <a:endParaRPr lang="el-GR" sz="1000" b="1" dirty="0"/>
            </a:p>
          </p:txBody>
        </p:sp>
        <p:sp>
          <p:nvSpPr>
            <p:cNvPr id="15" name="Φυσαλίδα ομιλίας: Ορθογώνιο 14"/>
            <p:cNvSpPr/>
            <p:nvPr/>
          </p:nvSpPr>
          <p:spPr>
            <a:xfrm>
              <a:off x="7329173" y="1898019"/>
              <a:ext cx="704850" cy="300554"/>
            </a:xfrm>
            <a:prstGeom prst="wedgeRectCallout">
              <a:avLst>
                <a:gd name="adj1" fmla="val -105968"/>
                <a:gd name="adj2" fmla="val 129052"/>
              </a:avLst>
            </a:prstGeom>
            <a:solidFill>
              <a:schemeClr val="bg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000" dirty="0">
                  <a:solidFill>
                    <a:schemeClr val="tx2">
                      <a:lumMod val="50000"/>
                    </a:schemeClr>
                  </a:solidFill>
                </a:rPr>
                <a:t>ΙΑΤΡΕΙΟ</a:t>
              </a:r>
              <a:endParaRPr lang="el-GR" sz="1000" dirty="0">
                <a:solidFill>
                  <a:schemeClr val="tx2">
                    <a:lumMod val="50000"/>
                  </a:schemeClr>
                </a:solidFill>
              </a:endParaRPr>
            </a:p>
          </p:txBody>
        </p:sp>
        <p:sp>
          <p:nvSpPr>
            <p:cNvPr id="16" name="Φυσαλίδα ομιλίας: Έλλειψη 15"/>
            <p:cNvSpPr/>
            <p:nvPr/>
          </p:nvSpPr>
          <p:spPr>
            <a:xfrm>
              <a:off x="3527399" y="327011"/>
              <a:ext cx="1220813" cy="824447"/>
            </a:xfrm>
            <a:prstGeom prst="wedgeEllipseCallout">
              <a:avLst>
                <a:gd name="adj1" fmla="val 67365"/>
                <a:gd name="adj2" fmla="val 13906"/>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000" b="1" dirty="0"/>
                <a:t>ΠΥΛΗ ΚΑΤΕΧΑΚΗ</a:t>
              </a:r>
              <a:endParaRPr lang="el-GR" sz="1000" b="1" dirty="0"/>
            </a:p>
          </p:txBody>
        </p:sp>
        <p:sp>
          <p:nvSpPr>
            <p:cNvPr id="17" name="Φυσαλίδα ομιλίας: Έλλειψη 16"/>
            <p:cNvSpPr/>
            <p:nvPr/>
          </p:nvSpPr>
          <p:spPr>
            <a:xfrm>
              <a:off x="5058073" y="5119153"/>
              <a:ext cx="1220813" cy="824447"/>
            </a:xfrm>
            <a:prstGeom prst="wedgeEllipseCallout">
              <a:avLst>
                <a:gd name="adj1" fmla="val 42398"/>
                <a:gd name="adj2" fmla="val -69277"/>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l-GR" sz="1000" b="1" dirty="0">
                  <a:ln>
                    <a:solidFill>
                      <a:schemeClr val="tx2">
                        <a:lumMod val="50000"/>
                      </a:schemeClr>
                    </a:solidFill>
                  </a:ln>
                  <a:solidFill>
                    <a:schemeClr val="tx2">
                      <a:lumMod val="50000"/>
                    </a:schemeClr>
                  </a:solidFill>
                </a:rPr>
                <a:t>ΠΥΛΗ ΖΩΓΡΑΦΟΥ</a:t>
              </a:r>
              <a:endParaRPr lang="el-GR" sz="1000" b="1" dirty="0">
                <a:ln>
                  <a:solidFill>
                    <a:schemeClr val="tx2">
                      <a:lumMod val="50000"/>
                    </a:schemeClr>
                  </a:solidFill>
                </a:ln>
                <a:solidFill>
                  <a:schemeClr val="tx2">
                    <a:lumMod val="50000"/>
                  </a:schemeClr>
                </a:solidFill>
              </a:endParaRPr>
            </a:p>
          </p:txBody>
        </p:sp>
        <p:sp>
          <p:nvSpPr>
            <p:cNvPr id="19" name="Φυσαλίδα ομιλίας: Ορθογώνιο 18"/>
            <p:cNvSpPr/>
            <p:nvPr/>
          </p:nvSpPr>
          <p:spPr>
            <a:xfrm>
              <a:off x="5668479" y="3351966"/>
              <a:ext cx="704850" cy="300554"/>
            </a:xfrm>
            <a:prstGeom prst="wedgeRectCallout">
              <a:avLst>
                <a:gd name="adj1" fmla="val 96734"/>
                <a:gd name="adj2" fmla="val -343151"/>
              </a:avLst>
            </a:prstGeom>
            <a:solidFill>
              <a:schemeClr val="bg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000" dirty="0">
                  <a:solidFill>
                    <a:schemeClr val="tx2">
                      <a:lumMod val="50000"/>
                    </a:schemeClr>
                  </a:solidFill>
                </a:rPr>
                <a:t>ΤΟΜΕΑΣ ΘΕΑΤΡΟΥ</a:t>
              </a:r>
              <a:endParaRPr lang="el-GR" sz="1000" dirty="0">
                <a:solidFill>
                  <a:schemeClr val="tx2">
                    <a:lumMod val="50000"/>
                  </a:schemeClr>
                </a:solidFill>
              </a:endParaRPr>
            </a:p>
          </p:txBody>
        </p:sp>
        <p:sp>
          <p:nvSpPr>
            <p:cNvPr id="20" name="Φυσαλίδα ομιλίας: Ορθογώνιο 19"/>
            <p:cNvSpPr/>
            <p:nvPr/>
          </p:nvSpPr>
          <p:spPr>
            <a:xfrm>
              <a:off x="5622616" y="1578845"/>
              <a:ext cx="704850" cy="300554"/>
            </a:xfrm>
            <a:prstGeom prst="wedgeRectCallout">
              <a:avLst>
                <a:gd name="adj1" fmla="val 65654"/>
                <a:gd name="adj2" fmla="val 239972"/>
              </a:avLst>
            </a:prstGeom>
            <a:solidFill>
              <a:schemeClr val="bg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000" dirty="0">
                  <a:solidFill>
                    <a:schemeClr val="tx2">
                      <a:lumMod val="50000"/>
                    </a:schemeClr>
                  </a:solidFill>
                </a:rPr>
                <a:t>ΠΛΑΤΕΙΕΣ ΚΕΝΤΡΟΥ</a:t>
              </a:r>
              <a:endParaRPr lang="el-GR" sz="1000" dirty="0">
                <a:solidFill>
                  <a:schemeClr val="tx2">
                    <a:lumMod val="50000"/>
                  </a:schemeClr>
                </a:solidFill>
              </a:endParaRPr>
            </a:p>
          </p:txBody>
        </p:sp>
        <p:sp>
          <p:nvSpPr>
            <p:cNvPr id="22" name="Φυσαλίδα ομιλίας: Ορθογώνιο 21"/>
            <p:cNvSpPr/>
            <p:nvPr/>
          </p:nvSpPr>
          <p:spPr>
            <a:xfrm>
              <a:off x="2971800" y="4313991"/>
              <a:ext cx="1004081" cy="400884"/>
            </a:xfrm>
            <a:prstGeom prst="wedgeRectCallout">
              <a:avLst>
                <a:gd name="adj1" fmla="val 130375"/>
                <a:gd name="adj2" fmla="val -126852"/>
              </a:avLst>
            </a:prstGeom>
            <a:solidFill>
              <a:schemeClr val="bg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000" dirty="0">
                  <a:solidFill>
                    <a:schemeClr val="tx2">
                      <a:lumMod val="50000"/>
                    </a:schemeClr>
                  </a:solidFill>
                </a:rPr>
                <a:t>ΠΕΡΙΦΕΡΕΙΑΚΗ ΟΔΟΣ </a:t>
              </a:r>
              <a:r>
                <a:rPr lang="en-US" sz="1000" dirty="0">
                  <a:solidFill>
                    <a:schemeClr val="tx2">
                      <a:lumMod val="50000"/>
                    </a:schemeClr>
                  </a:solidFill>
                </a:rPr>
                <a:t>CAMPUS</a:t>
              </a:r>
              <a:endParaRPr lang="el-GR" sz="1000" dirty="0">
                <a:solidFill>
                  <a:schemeClr val="tx2">
                    <a:lumMod val="50000"/>
                  </a:schemeClr>
                </a:solidFill>
              </a:endParaRPr>
            </a:p>
          </p:txBody>
        </p:sp>
      </p:grpSp>
      <p:sp>
        <p:nvSpPr>
          <p:cNvPr id="23" name="TextBox 22"/>
          <p:cNvSpPr txBox="1"/>
          <p:nvPr/>
        </p:nvSpPr>
        <p:spPr>
          <a:xfrm>
            <a:off x="8350454" y="5123298"/>
            <a:ext cx="3673727" cy="646331"/>
          </a:xfrm>
          <a:prstGeom prst="rect">
            <a:avLst/>
          </a:prstGeom>
          <a:solidFill>
            <a:schemeClr val="tx2">
              <a:lumMod val="40000"/>
              <a:lumOff val="60000"/>
            </a:schemeClr>
          </a:solid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l-GR" sz="1200" dirty="0">
                <a:latin typeface="Cambria" panose="02040503050406030204" pitchFamily="18" charset="0"/>
                <a:ea typeface="Cambria" panose="02040503050406030204" pitchFamily="18" charset="0"/>
              </a:rPr>
              <a:t>Χάρτης της Πολυτεχνειούπολης Ζωγράφου, </a:t>
            </a:r>
            <a:endParaRPr lang="en-US" sz="1200" dirty="0">
              <a:latin typeface="Cambria" panose="02040503050406030204" pitchFamily="18" charset="0"/>
              <a:ea typeface="Cambria" panose="02040503050406030204" pitchFamily="18" charset="0"/>
            </a:endParaRPr>
          </a:p>
          <a:p>
            <a:pPr algn="ctr"/>
            <a:r>
              <a:rPr lang="el-GR" sz="1200" dirty="0">
                <a:latin typeface="Cambria" panose="02040503050406030204" pitchFamily="18" charset="0"/>
                <a:ea typeface="Cambria" panose="02040503050406030204" pitchFamily="18" charset="0"/>
              </a:rPr>
              <a:t>με επισήμανση σε σημαντικά σημεία </a:t>
            </a:r>
            <a:endParaRPr lang="en-US" sz="1200" dirty="0">
              <a:latin typeface="Cambria" panose="02040503050406030204" pitchFamily="18" charset="0"/>
              <a:ea typeface="Cambria" panose="02040503050406030204" pitchFamily="18" charset="0"/>
            </a:endParaRPr>
          </a:p>
          <a:p>
            <a:pPr algn="ctr"/>
            <a:r>
              <a:rPr lang="el-GR" sz="1200" dirty="0">
                <a:latin typeface="Cambria" panose="02040503050406030204" pitchFamily="18" charset="0"/>
                <a:ea typeface="Cambria" panose="02040503050406030204" pitchFamily="18" charset="0"/>
              </a:rPr>
              <a:t>για διευκόλυνση προσανατολισμού </a:t>
            </a:r>
            <a:endParaRPr lang="el-GR" sz="1200" dirty="0">
              <a:latin typeface="Cambria" panose="02040503050406030204" pitchFamily="18" charset="0"/>
              <a:ea typeface="Cambria" panose="02040503050406030204" pitchFamily="18" charset="0"/>
            </a:endParaRPr>
          </a:p>
        </p:txBody>
      </p:sp>
      <p:sp>
        <p:nvSpPr>
          <p:cNvPr id="4" name="TextBox 3"/>
          <p:cNvSpPr txBox="1"/>
          <p:nvPr/>
        </p:nvSpPr>
        <p:spPr>
          <a:xfrm rot="16200000">
            <a:off x="-3287501" y="3259723"/>
            <a:ext cx="6858000" cy="338554"/>
          </a:xfrm>
          <a:prstGeom prst="rect">
            <a:avLst/>
          </a:prstGeom>
          <a:solidFill>
            <a:schemeClr val="tx2">
              <a:lumMod val="20000"/>
              <a:lumOff val="80000"/>
            </a:schemeClr>
          </a:solidFill>
        </p:spPr>
        <p:txBody>
          <a:bodyPr wrap="square" rtlCol="0">
            <a:spAutoFit/>
          </a:bodyPr>
          <a:lstStyle/>
          <a:p>
            <a:pPr algn="ctr"/>
            <a:r>
              <a:rPr lang="el-GR" sz="1600" spc="600" dirty="0">
                <a:latin typeface="Cambria" panose="02040503050406030204" pitchFamily="18" charset="0"/>
                <a:ea typeface="Cambria" panose="02040503050406030204" pitchFamily="18" charset="0"/>
              </a:rPr>
              <a:t>ΠΛΟΗΓΗΣΗ</a:t>
            </a:r>
            <a:endParaRPr lang="el-GR" sz="1600" spc="600" dirty="0">
              <a:latin typeface="Cambria" panose="02040503050406030204" pitchFamily="18" charset="0"/>
              <a:ea typeface="Cambria" panose="02040503050406030204" pitchFamily="18" charset="0"/>
            </a:endParaRPr>
          </a:p>
        </p:txBody>
      </p:sp>
      <p:sp>
        <p:nvSpPr>
          <p:cNvPr id="5" name="TextBox 4"/>
          <p:cNvSpPr txBox="1"/>
          <p:nvPr/>
        </p:nvSpPr>
        <p:spPr>
          <a:xfrm>
            <a:off x="8350455" y="5768544"/>
            <a:ext cx="3673727" cy="783590"/>
          </a:xfrm>
          <a:prstGeom prst="rect">
            <a:avLst/>
          </a:prstGeom>
          <a:noFill/>
          <a:ln w="12700">
            <a:solidFill>
              <a:schemeClr val="bg2">
                <a:lumMod val="50000"/>
              </a:schemeClr>
            </a:solidFill>
          </a:ln>
        </p:spPr>
        <p:txBody>
          <a:bodyPr wrap="square" rtlCol="0">
            <a:spAutoFit/>
          </a:bodyPr>
          <a:lstStyle/>
          <a:p>
            <a:endParaRPr lang="el-GR" sz="900" dirty="0">
              <a:latin typeface="Book Antiqua" panose="02040602050305030304" pitchFamily="18" charset="0"/>
              <a:ea typeface="Batang" panose="02030600000101010101" pitchFamily="18" charset="-127"/>
            </a:endParaRPr>
          </a:p>
          <a:p>
            <a:r>
              <a:rPr lang="el-GR" sz="900" dirty="0">
                <a:latin typeface="Book Antiqua" panose="02040602050305030304" pitchFamily="18" charset="0"/>
                <a:ea typeface="Batang" panose="02030600000101010101" pitchFamily="18" charset="-127"/>
              </a:rPr>
              <a:t>Επιμέλεια: Διεύθυνση Μέριμνας ΕΜΠ</a:t>
            </a:r>
            <a:endParaRPr lang="en-US" sz="900" dirty="0">
              <a:latin typeface="Book Antiqua" panose="02040602050305030304" pitchFamily="18" charset="0"/>
              <a:ea typeface="Batang" panose="02030600000101010101" pitchFamily="18" charset="-127"/>
            </a:endParaRPr>
          </a:p>
          <a:p>
            <a:r>
              <a:rPr lang="el-GR" sz="900" dirty="0">
                <a:latin typeface="Book Antiqua" panose="02040602050305030304" pitchFamily="18" charset="0"/>
                <a:ea typeface="Batang" panose="02030600000101010101" pitchFamily="18" charset="-127"/>
              </a:rPr>
              <a:t>Συνοπτική παρουσίαση</a:t>
            </a:r>
            <a:r>
              <a:rPr lang="en-US" sz="900" dirty="0">
                <a:latin typeface="Book Antiqua" panose="02040602050305030304" pitchFamily="18" charset="0"/>
                <a:ea typeface="Batang" panose="02030600000101010101" pitchFamily="18" charset="-127"/>
              </a:rPr>
              <a:t>, </a:t>
            </a:r>
            <a:r>
              <a:rPr lang="el-GR" sz="900" dirty="0">
                <a:latin typeface="Book Antiqua" panose="02040602050305030304" pitchFamily="18" charset="0"/>
                <a:ea typeface="Batang" panose="02030600000101010101" pitchFamily="18" charset="-127"/>
              </a:rPr>
              <a:t>Σεπτέμβριος 2024</a:t>
            </a:r>
            <a:endParaRPr lang="en-US" sz="900" dirty="0">
              <a:latin typeface="Book Antiqua" panose="02040602050305030304" pitchFamily="18" charset="0"/>
              <a:ea typeface="Batang" panose="02030600000101010101" pitchFamily="18" charset="-127"/>
            </a:endParaRPr>
          </a:p>
          <a:p>
            <a:endParaRPr lang="el-GR" sz="900" dirty="0">
              <a:latin typeface="Book Antiqua" panose="02040602050305030304" pitchFamily="18" charset="0"/>
              <a:ea typeface="Batang" panose="02030600000101010101" pitchFamily="18" charset="-127"/>
            </a:endParaRPr>
          </a:p>
          <a:p>
            <a:endParaRPr lang="el-GR" sz="900" dirty="0">
              <a:latin typeface="Book Antiqua" panose="02040602050305030304" pitchFamily="18" charset="0"/>
              <a:ea typeface="Batang" panose="02030600000101010101" pitchFamily="18" charset="-127"/>
            </a:endParaRPr>
          </a:p>
        </p:txBody>
      </p:sp>
      <p:sp>
        <p:nvSpPr>
          <p:cNvPr id="6" name="Rectangle 28"/>
          <p:cNvSpPr/>
          <p:nvPr/>
        </p:nvSpPr>
        <p:spPr>
          <a:xfrm>
            <a:off x="918367" y="199404"/>
            <a:ext cx="11273633" cy="276999"/>
          </a:xfrm>
          <a:prstGeom prst="rect">
            <a:avLst/>
          </a:prstGeom>
          <a:solidFill>
            <a:schemeClr val="tx2">
              <a:lumMod val="40000"/>
              <a:lumOff val="60000"/>
              <a:alpha val="80000"/>
            </a:schemeClr>
          </a:solidFill>
          <a:ln>
            <a:noFill/>
          </a:ln>
          <a:effectLst/>
        </p:spPr>
        <p:txBody>
          <a:bodyPr wrap="square">
            <a:spAutoFit/>
          </a:bodyPr>
          <a:lstStyle/>
          <a:p>
            <a:pPr algn="ctr" fontAlgn="base"/>
            <a:r>
              <a:rPr lang="el-GR" sz="1200" b="1" dirty="0">
                <a:latin typeface="Cambria" panose="02040503050406030204" pitchFamily="18" charset="0"/>
                <a:ea typeface="Cambria" panose="02040503050406030204" pitchFamily="18" charset="0"/>
              </a:rPr>
              <a:t>ΧΑΡΤΗΣ ΠΟΛΥΤΕΧΝΕΙΟΥΠΟΛΗΣ ΖΩΓΡΑΦΟΥ</a:t>
            </a:r>
            <a:endParaRPr lang="el-GR" sz="1200" b="1" dirty="0">
              <a:latin typeface="Cambria" panose="02040503050406030204" pitchFamily="18" charset="0"/>
              <a:ea typeface="Cambria" panose="02040503050406030204" pitchFamily="18"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16300"/>
    </mc:Choice>
    <mc:Fallback>
      <p:transition spd="slow" advTm="16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2" name="TextBox 1"/>
          <p:cNvSpPr txBox="1"/>
          <p:nvPr/>
        </p:nvSpPr>
        <p:spPr>
          <a:xfrm>
            <a:off x="6465028" y="589504"/>
            <a:ext cx="5009706" cy="1247008"/>
          </a:xfrm>
          <a:custGeom>
            <a:avLst/>
            <a:gdLst>
              <a:gd name="connsiteX0" fmla="*/ 0 w 9656064"/>
              <a:gd name="connsiteY0" fmla="*/ 0 h 3139321"/>
              <a:gd name="connsiteX1" fmla="*/ 9656064 w 9656064"/>
              <a:gd name="connsiteY1" fmla="*/ 0 h 3139321"/>
              <a:gd name="connsiteX2" fmla="*/ 9656064 w 9656064"/>
              <a:gd name="connsiteY2" fmla="*/ 3139321 h 3139321"/>
              <a:gd name="connsiteX3" fmla="*/ 0 w 9656064"/>
              <a:gd name="connsiteY3" fmla="*/ 3139321 h 3139321"/>
              <a:gd name="connsiteX4" fmla="*/ 0 w 9656064"/>
              <a:gd name="connsiteY4" fmla="*/ 0 h 3139321"/>
              <a:gd name="connsiteX0-1" fmla="*/ 0 w 9656064"/>
              <a:gd name="connsiteY0-2" fmla="*/ 0 h 3236857"/>
              <a:gd name="connsiteX1-3" fmla="*/ 9656064 w 9656064"/>
              <a:gd name="connsiteY1-4" fmla="*/ 0 h 3236857"/>
              <a:gd name="connsiteX2-5" fmla="*/ 8119872 w 9656064"/>
              <a:gd name="connsiteY2-6" fmla="*/ 3236857 h 3236857"/>
              <a:gd name="connsiteX3-7" fmla="*/ 0 w 9656064"/>
              <a:gd name="connsiteY3-8" fmla="*/ 3139321 h 3236857"/>
              <a:gd name="connsiteX4-9" fmla="*/ 0 w 9656064"/>
              <a:gd name="connsiteY4-10" fmla="*/ 0 h 3236857"/>
              <a:gd name="connsiteX0-11" fmla="*/ 0 w 9656064"/>
              <a:gd name="connsiteY0-12" fmla="*/ 0 h 3249049"/>
              <a:gd name="connsiteX1-13" fmla="*/ 9656064 w 9656064"/>
              <a:gd name="connsiteY1-14" fmla="*/ 0 h 3249049"/>
              <a:gd name="connsiteX2-15" fmla="*/ 8071104 w 9656064"/>
              <a:gd name="connsiteY2-16" fmla="*/ 3249049 h 3249049"/>
              <a:gd name="connsiteX3-17" fmla="*/ 0 w 9656064"/>
              <a:gd name="connsiteY3-18" fmla="*/ 3139321 h 3249049"/>
              <a:gd name="connsiteX4-19" fmla="*/ 0 w 9656064"/>
              <a:gd name="connsiteY4-20" fmla="*/ 0 h 3249049"/>
              <a:gd name="connsiteX0-21" fmla="*/ 0 w 9656064"/>
              <a:gd name="connsiteY0-22" fmla="*/ 0 h 3249049"/>
              <a:gd name="connsiteX1-23" fmla="*/ 9656064 w 9656064"/>
              <a:gd name="connsiteY1-24" fmla="*/ 0 h 3249049"/>
              <a:gd name="connsiteX2-25" fmla="*/ 8071104 w 9656064"/>
              <a:gd name="connsiteY2-26" fmla="*/ 3249049 h 3249049"/>
              <a:gd name="connsiteX3-27" fmla="*/ 1938528 w 9656064"/>
              <a:gd name="connsiteY3-28" fmla="*/ 2676025 h 3249049"/>
              <a:gd name="connsiteX4-29" fmla="*/ 0 w 9656064"/>
              <a:gd name="connsiteY4-30" fmla="*/ 0 h 32490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56064" h="3249049">
                <a:moveTo>
                  <a:pt x="0" y="0"/>
                </a:moveTo>
                <a:lnTo>
                  <a:pt x="9656064" y="0"/>
                </a:lnTo>
                <a:lnTo>
                  <a:pt x="8071104" y="3249049"/>
                </a:lnTo>
                <a:lnTo>
                  <a:pt x="1938528" y="2676025"/>
                </a:lnTo>
                <a:lnTo>
                  <a:pt x="0" y="0"/>
                </a:lnTo>
                <a:close/>
              </a:path>
            </a:pathLst>
          </a:custGeom>
          <a:noFill/>
        </p:spPr>
        <p:txBody>
          <a:bodyPr wrap="square">
            <a:spAutoFit/>
          </a:bodyPr>
          <a:lstStyle/>
          <a:p>
            <a:pPr marL="36195" algn="just">
              <a:lnSpc>
                <a:spcPct val="120000"/>
              </a:lnSpc>
            </a:pPr>
            <a:endParaRPr lang="el-GR" sz="1600" dirty="0">
              <a:latin typeface="Cambria" panose="02040503050406030204" pitchFamily="18" charset="0"/>
              <a:ea typeface="Cambria" panose="02040503050406030204" pitchFamily="18" charset="0"/>
            </a:endParaRPr>
          </a:p>
          <a:p>
            <a:pPr marL="36195" algn="just">
              <a:lnSpc>
                <a:spcPct val="120000"/>
              </a:lnSpc>
            </a:pPr>
            <a:r>
              <a:rPr lang="el-GR" sz="1600" dirty="0">
                <a:latin typeface="Cambria" panose="02040503050406030204" pitchFamily="18" charset="0"/>
                <a:ea typeface="Cambria" panose="02040503050406030204" pitchFamily="18" charset="0"/>
              </a:rPr>
              <a:t>.</a:t>
            </a:r>
            <a:endParaRPr lang="el-GR" sz="1600" dirty="0">
              <a:latin typeface="Cambria" panose="02040503050406030204" pitchFamily="18" charset="0"/>
              <a:ea typeface="Cambria" panose="02040503050406030204" pitchFamily="18" charset="0"/>
            </a:endParaRPr>
          </a:p>
          <a:p>
            <a:pPr marL="36195" algn="just">
              <a:lnSpc>
                <a:spcPct val="120000"/>
              </a:lnSpc>
            </a:pPr>
            <a:endParaRPr lang="el-GR" sz="1600" dirty="0">
              <a:latin typeface="Cambria" panose="02040503050406030204" pitchFamily="18" charset="0"/>
              <a:ea typeface="Cambria" panose="02040503050406030204" pitchFamily="18" charset="0"/>
            </a:endParaRPr>
          </a:p>
          <a:p>
            <a:pPr marL="36195" algn="just">
              <a:lnSpc>
                <a:spcPct val="120000"/>
              </a:lnSpc>
            </a:pPr>
            <a:endParaRPr lang="el-GR" sz="1600" dirty="0">
              <a:latin typeface="Cambria" panose="02040503050406030204" pitchFamily="18" charset="0"/>
              <a:ea typeface="Cambria" panose="02040503050406030204" pitchFamily="18" charset="0"/>
            </a:endParaRPr>
          </a:p>
        </p:txBody>
      </p:sp>
      <p:sp>
        <p:nvSpPr>
          <p:cNvPr id="7" name="TextBox 6"/>
          <p:cNvSpPr txBox="1"/>
          <p:nvPr/>
        </p:nvSpPr>
        <p:spPr>
          <a:xfrm>
            <a:off x="1275483" y="2062742"/>
            <a:ext cx="4050660" cy="1419860"/>
          </a:xfrm>
          <a:prstGeom prst="rect">
            <a:avLst/>
          </a:prstGeom>
          <a:noFill/>
        </p:spPr>
        <p:txBody>
          <a:bodyPr wrap="square">
            <a:spAutoFit/>
          </a:bodyPr>
          <a:lstStyle/>
          <a:p>
            <a:pPr marL="321945" indent="-285750">
              <a:lnSpc>
                <a:spcPct val="120000"/>
              </a:lnSpc>
              <a:buFont typeface="Wingdings" panose="05000000000000000000" pitchFamily="2" charset="2"/>
              <a:buChar char="q"/>
            </a:pPr>
            <a:r>
              <a:rPr lang="el-GR" dirty="0">
                <a:latin typeface="Cambria" panose="02040503050406030204" pitchFamily="18" charset="0"/>
                <a:ea typeface="Cambria" panose="02040503050406030204" pitchFamily="18" charset="0"/>
              </a:rPr>
              <a:t> στη βελτίωση της καθημερινότητας και της διαβίωσής τους, αλλά και </a:t>
            </a:r>
            <a:endParaRPr lang="el-GR" dirty="0">
              <a:latin typeface="Cambria" panose="02040503050406030204" pitchFamily="18" charset="0"/>
              <a:ea typeface="Cambria" panose="02040503050406030204" pitchFamily="18" charset="0"/>
            </a:endParaRPr>
          </a:p>
          <a:p>
            <a:pPr marL="321945" indent="-285750">
              <a:lnSpc>
                <a:spcPct val="120000"/>
              </a:lnSpc>
              <a:buFont typeface="Wingdings" panose="05000000000000000000" pitchFamily="2" charset="2"/>
              <a:buChar char="q"/>
            </a:pPr>
            <a:endParaRPr lang="el-GR" dirty="0">
              <a:latin typeface="Cambria" panose="02040503050406030204" pitchFamily="18" charset="0"/>
              <a:ea typeface="Cambria" panose="02040503050406030204" pitchFamily="18" charset="0"/>
            </a:endParaRPr>
          </a:p>
        </p:txBody>
      </p:sp>
      <p:sp>
        <p:nvSpPr>
          <p:cNvPr id="9" name="TextBox 8"/>
          <p:cNvSpPr txBox="1"/>
          <p:nvPr/>
        </p:nvSpPr>
        <p:spPr>
          <a:xfrm>
            <a:off x="1361396" y="3253649"/>
            <a:ext cx="3339955" cy="922020"/>
          </a:xfrm>
          <a:prstGeom prst="rect">
            <a:avLst/>
          </a:prstGeom>
          <a:noFill/>
        </p:spPr>
        <p:txBody>
          <a:bodyPr wrap="square">
            <a:spAutoFit/>
          </a:bodyPr>
          <a:lstStyle/>
          <a:p>
            <a:pPr marL="285750" indent="-285750">
              <a:buFont typeface="Wingdings" panose="05000000000000000000" pitchFamily="2" charset="2"/>
              <a:buChar char="q"/>
            </a:pPr>
            <a:r>
              <a:rPr lang="el-GR" dirty="0">
                <a:latin typeface="Cambria" panose="02040503050406030204" pitchFamily="18" charset="0"/>
                <a:ea typeface="Cambria" panose="02040503050406030204" pitchFamily="18" charset="0"/>
              </a:rPr>
              <a:t>στην αναβάθμιση της πολιτισμικής τους κουλτούρας.</a:t>
            </a:r>
            <a:endParaRPr lang="el-GR" dirty="0"/>
          </a:p>
        </p:txBody>
      </p:sp>
      <p:sp>
        <p:nvSpPr>
          <p:cNvPr id="11" name="TextBox 10"/>
          <p:cNvSpPr txBox="1"/>
          <p:nvPr/>
        </p:nvSpPr>
        <p:spPr>
          <a:xfrm>
            <a:off x="815716" y="4349542"/>
            <a:ext cx="4204354" cy="1058944"/>
          </a:xfrm>
          <a:prstGeom prst="rect">
            <a:avLst/>
          </a:prstGeom>
          <a:noFill/>
        </p:spPr>
        <p:txBody>
          <a:bodyPr wrap="square">
            <a:spAutoFit/>
          </a:bodyPr>
          <a:lstStyle/>
          <a:p>
            <a:pPr marL="36195" algn="ctr">
              <a:lnSpc>
                <a:spcPct val="120000"/>
              </a:lnSpc>
            </a:pPr>
            <a:r>
              <a:rPr lang="el-GR" b="1" dirty="0">
                <a:latin typeface="Cambria" panose="02040503050406030204" pitchFamily="18" charset="0"/>
                <a:ea typeface="Cambria" panose="02040503050406030204" pitchFamily="18" charset="0"/>
              </a:rPr>
              <a:t>Η Διεύθυνση</a:t>
            </a:r>
            <a:r>
              <a:rPr lang="en-US" b="1" dirty="0">
                <a:latin typeface="Cambria" panose="02040503050406030204" pitchFamily="18" charset="0"/>
                <a:ea typeface="Cambria" panose="02040503050406030204" pitchFamily="18" charset="0"/>
              </a:rPr>
              <a:t> </a:t>
            </a:r>
            <a:r>
              <a:rPr lang="el-GR" b="1" dirty="0">
                <a:latin typeface="Cambria" panose="02040503050406030204" pitchFamily="18" charset="0"/>
                <a:ea typeface="Cambria" panose="02040503050406030204" pitchFamily="18" charset="0"/>
              </a:rPr>
              <a:t>Μέριμνας του Ε.Μ.Π., έχει τη διαχείριση αυτών των παροχών.</a:t>
            </a:r>
            <a:endParaRPr lang="el-GR" b="1" dirty="0">
              <a:latin typeface="Cambria" panose="02040503050406030204" pitchFamily="18" charset="0"/>
              <a:ea typeface="Cambria" panose="02040503050406030204" pitchFamily="18" charset="0"/>
            </a:endParaRPr>
          </a:p>
        </p:txBody>
      </p:sp>
      <p:sp>
        <p:nvSpPr>
          <p:cNvPr id="13" name="TextBox 12"/>
          <p:cNvSpPr txBox="1"/>
          <p:nvPr/>
        </p:nvSpPr>
        <p:spPr>
          <a:xfrm>
            <a:off x="815716" y="5581049"/>
            <a:ext cx="4816268" cy="726546"/>
          </a:xfrm>
          <a:prstGeom prst="rect">
            <a:avLst/>
          </a:prstGeom>
          <a:noFill/>
        </p:spPr>
        <p:txBody>
          <a:bodyPr wrap="square">
            <a:spAutoFit/>
          </a:bodyPr>
          <a:lstStyle/>
          <a:p>
            <a:pPr marL="36195">
              <a:lnSpc>
                <a:spcPct val="120000"/>
              </a:lnSpc>
            </a:pPr>
            <a:r>
              <a:rPr lang="el-GR" dirty="0">
                <a:latin typeface="Cambria" panose="02040503050406030204" pitchFamily="18" charset="0"/>
                <a:ea typeface="Cambria" panose="02040503050406030204" pitchFamily="18" charset="0"/>
              </a:rPr>
              <a:t>Στη συνέχεια, γίνεται συνοπτική παρουσίαση, τρόποι επικοινωνίας και ενημέρωσης.</a:t>
            </a:r>
            <a:endParaRPr lang="el-GR" dirty="0">
              <a:latin typeface="Cambria" panose="02040503050406030204" pitchFamily="18" charset="0"/>
              <a:ea typeface="Cambria" panose="02040503050406030204" pitchFamily="18" charset="0"/>
            </a:endParaRPr>
          </a:p>
        </p:txBody>
      </p:sp>
      <p:sp>
        <p:nvSpPr>
          <p:cNvPr id="15" name="TextBox 14"/>
          <p:cNvSpPr txBox="1"/>
          <p:nvPr/>
        </p:nvSpPr>
        <p:spPr>
          <a:xfrm>
            <a:off x="874452" y="458955"/>
            <a:ext cx="5009706" cy="1506855"/>
          </a:xfrm>
          <a:prstGeom prst="rect">
            <a:avLst/>
          </a:prstGeom>
          <a:noFill/>
        </p:spPr>
        <p:txBody>
          <a:bodyPr wrap="square">
            <a:spAutoFit/>
          </a:bodyPr>
          <a:lstStyle/>
          <a:p>
            <a:pPr marL="36195"/>
            <a:r>
              <a:rPr lang="el-GR" dirty="0">
                <a:latin typeface="Cambria" panose="02040503050406030204" pitchFamily="18" charset="0"/>
                <a:ea typeface="Cambria" panose="02040503050406030204" pitchFamily="18" charset="0"/>
                <a:cs typeface="Calibri" panose="020F0502020204030204" pitchFamily="34" charset="0"/>
              </a:rPr>
              <a:t>Η παρουσίαση αυτή έχει σκοπό να ενημερώσει τους σπουδαστές </a:t>
            </a:r>
            <a:r>
              <a:rPr lang="el-GR" sz="2000" dirty="0">
                <a:latin typeface="Cambria" panose="02040503050406030204" pitchFamily="18" charset="0"/>
                <a:ea typeface="Cambria" panose="02040503050406030204" pitchFamily="18" charset="0"/>
                <a:cs typeface="Calibri" panose="020F0502020204030204" pitchFamily="34" charset="0"/>
              </a:rPr>
              <a:t>του</a:t>
            </a:r>
            <a:r>
              <a:rPr lang="el-GR" dirty="0">
                <a:latin typeface="Cambria" panose="02040503050406030204" pitchFamily="18" charset="0"/>
                <a:ea typeface="Cambria" panose="02040503050406030204" pitchFamily="18" charset="0"/>
                <a:cs typeface="Calibri" panose="020F0502020204030204" pitchFamily="34" charset="0"/>
              </a:rPr>
              <a:t> Ε.Μ.Π., προπτυχιακούς, μεταπτυχιακούς και Υποψήφιους Διδάκτορες, </a:t>
            </a:r>
            <a:br>
              <a:rPr lang="el-GR" dirty="0">
                <a:latin typeface="Cambria" panose="02040503050406030204" pitchFamily="18" charset="0"/>
                <a:ea typeface="Cambria" panose="02040503050406030204" pitchFamily="18" charset="0"/>
                <a:cs typeface="Calibri" panose="020F0502020204030204" pitchFamily="34" charset="0"/>
              </a:rPr>
            </a:br>
            <a:r>
              <a:rPr lang="el-GR" dirty="0">
                <a:latin typeface="Cambria" panose="02040503050406030204" pitchFamily="18" charset="0"/>
                <a:ea typeface="Cambria" panose="02040503050406030204" pitchFamily="18" charset="0"/>
                <a:cs typeface="Calibri" panose="020F0502020204030204" pitchFamily="34" charset="0"/>
              </a:rPr>
              <a:t>για τις παροχές του Ε.Μ.Π., που τους αφορούν άμεσα  και στοχεύουν:</a:t>
            </a:r>
            <a:endParaRPr lang="el-GR" dirty="0">
              <a:latin typeface="Cambria" panose="02040503050406030204" pitchFamily="18" charset="0"/>
              <a:ea typeface="Cambria" panose="02040503050406030204" pitchFamily="18" charset="0"/>
              <a:cs typeface="Calibri" panose="020F0502020204030204" pitchFamily="34" charset="0"/>
            </a:endParaRPr>
          </a:p>
        </p:txBody>
      </p:sp>
      <p:pic>
        <p:nvPicPr>
          <p:cNvPr id="16" name="Picture 4"/>
          <p:cNvPicPr>
            <a:picLocks noChangeAspect="1"/>
          </p:cNvPicPr>
          <p:nvPr/>
        </p:nvPicPr>
        <p:blipFill>
          <a:blip r:embed="rId1">
            <a:extLst>
              <a:ext uri="{BEBA8EAE-BF5A-486C-A8C5-ECC9F3942E4B}">
                <a14:imgProps xmlns:a14="http://schemas.microsoft.com/office/drawing/2010/main">
                  <a14:imgLayer r:embed="rId2">
                    <a14:imgEffect>
                      <a14:sharpenSoften amount="25000"/>
                    </a14:imgEffect>
                  </a14:imgLayer>
                </a14:imgProps>
              </a:ext>
            </a:extLst>
          </a:blip>
          <a:srcRect l="27852" r="13721" b="-1"/>
          <a:stretch>
            <a:fillRect/>
          </a:stretch>
        </p:blipFill>
        <p:spPr>
          <a:xfrm>
            <a:off x="5806911" y="0"/>
            <a:ext cx="6383566"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7" name="Ορθογώνιο 16"/>
          <p:cNvSpPr/>
          <p:nvPr/>
        </p:nvSpPr>
        <p:spPr>
          <a:xfrm>
            <a:off x="5806911" y="0"/>
            <a:ext cx="6385089" cy="6858000"/>
          </a:xfrm>
          <a:prstGeom prst="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mc:AlternateContent xmlns:mc="http://schemas.openxmlformats.org/markup-compatibility/2006">
    <mc:Choice xmlns:p14="http://schemas.microsoft.com/office/powerpoint/2010/main" Requires="p14">
      <p:transition spd="slow" p14:dur="2000" advTm="18669"/>
    </mc:Choice>
    <mc:Fallback>
      <p:transition spd="slow" advTm="1866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3" name="TextBox 2"/>
          <p:cNvSpPr txBox="1"/>
          <p:nvPr/>
        </p:nvSpPr>
        <p:spPr>
          <a:xfrm>
            <a:off x="5864785" y="439229"/>
            <a:ext cx="5743014" cy="6339205"/>
          </a:xfrm>
          <a:custGeom>
            <a:avLst/>
            <a:gdLst>
              <a:gd name="connsiteX0" fmla="*/ 0 w 9656064"/>
              <a:gd name="connsiteY0" fmla="*/ 0 h 3139321"/>
              <a:gd name="connsiteX1" fmla="*/ 9656064 w 9656064"/>
              <a:gd name="connsiteY1" fmla="*/ 0 h 3139321"/>
              <a:gd name="connsiteX2" fmla="*/ 9656064 w 9656064"/>
              <a:gd name="connsiteY2" fmla="*/ 3139321 h 3139321"/>
              <a:gd name="connsiteX3" fmla="*/ 0 w 9656064"/>
              <a:gd name="connsiteY3" fmla="*/ 3139321 h 3139321"/>
              <a:gd name="connsiteX4" fmla="*/ 0 w 9656064"/>
              <a:gd name="connsiteY4" fmla="*/ 0 h 3139321"/>
              <a:gd name="connsiteX0-1" fmla="*/ 0 w 9656064"/>
              <a:gd name="connsiteY0-2" fmla="*/ 0 h 3236857"/>
              <a:gd name="connsiteX1-3" fmla="*/ 9656064 w 9656064"/>
              <a:gd name="connsiteY1-4" fmla="*/ 0 h 3236857"/>
              <a:gd name="connsiteX2-5" fmla="*/ 8119872 w 9656064"/>
              <a:gd name="connsiteY2-6" fmla="*/ 3236857 h 3236857"/>
              <a:gd name="connsiteX3-7" fmla="*/ 0 w 9656064"/>
              <a:gd name="connsiteY3-8" fmla="*/ 3139321 h 3236857"/>
              <a:gd name="connsiteX4-9" fmla="*/ 0 w 9656064"/>
              <a:gd name="connsiteY4-10" fmla="*/ 0 h 3236857"/>
              <a:gd name="connsiteX0-11" fmla="*/ 0 w 9656064"/>
              <a:gd name="connsiteY0-12" fmla="*/ 0 h 3249049"/>
              <a:gd name="connsiteX1-13" fmla="*/ 9656064 w 9656064"/>
              <a:gd name="connsiteY1-14" fmla="*/ 0 h 3249049"/>
              <a:gd name="connsiteX2-15" fmla="*/ 8071104 w 9656064"/>
              <a:gd name="connsiteY2-16" fmla="*/ 3249049 h 3249049"/>
              <a:gd name="connsiteX3-17" fmla="*/ 0 w 9656064"/>
              <a:gd name="connsiteY3-18" fmla="*/ 3139321 h 3249049"/>
              <a:gd name="connsiteX4-19" fmla="*/ 0 w 9656064"/>
              <a:gd name="connsiteY4-20" fmla="*/ 0 h 3249049"/>
              <a:gd name="connsiteX0-21" fmla="*/ 0 w 9656064"/>
              <a:gd name="connsiteY0-22" fmla="*/ 0 h 3249049"/>
              <a:gd name="connsiteX1-23" fmla="*/ 9656064 w 9656064"/>
              <a:gd name="connsiteY1-24" fmla="*/ 0 h 3249049"/>
              <a:gd name="connsiteX2-25" fmla="*/ 8071104 w 9656064"/>
              <a:gd name="connsiteY2-26" fmla="*/ 3249049 h 3249049"/>
              <a:gd name="connsiteX3-27" fmla="*/ 1938528 w 9656064"/>
              <a:gd name="connsiteY3-28" fmla="*/ 2676025 h 3249049"/>
              <a:gd name="connsiteX4-29" fmla="*/ 0 w 9656064"/>
              <a:gd name="connsiteY4-30" fmla="*/ 0 h 3249049"/>
              <a:gd name="connsiteX0-31" fmla="*/ 0 w 9656064"/>
              <a:gd name="connsiteY0-32" fmla="*/ 0 h 3268921"/>
              <a:gd name="connsiteX1-33" fmla="*/ 9656064 w 9656064"/>
              <a:gd name="connsiteY1-34" fmla="*/ 0 h 3268921"/>
              <a:gd name="connsiteX2-35" fmla="*/ 8071104 w 9656064"/>
              <a:gd name="connsiteY2-36" fmla="*/ 3249049 h 3268921"/>
              <a:gd name="connsiteX3-37" fmla="*/ 296161 w 9656064"/>
              <a:gd name="connsiteY3-38" fmla="*/ 3268921 h 3268921"/>
              <a:gd name="connsiteX4-39" fmla="*/ 0 w 9656064"/>
              <a:gd name="connsiteY4-40" fmla="*/ 0 h 3268921"/>
              <a:gd name="connsiteX0-41" fmla="*/ 0 w 9656064"/>
              <a:gd name="connsiteY0-42" fmla="*/ 0 h 3268921"/>
              <a:gd name="connsiteX1-43" fmla="*/ 9656064 w 9656064"/>
              <a:gd name="connsiteY1-44" fmla="*/ 0 h 3268921"/>
              <a:gd name="connsiteX2-45" fmla="*/ 8071104 w 9656064"/>
              <a:gd name="connsiteY2-46" fmla="*/ 3249049 h 3268921"/>
              <a:gd name="connsiteX3-47" fmla="*/ 117643 w 9656064"/>
              <a:gd name="connsiteY3-48" fmla="*/ 3268921 h 3268921"/>
              <a:gd name="connsiteX4-49" fmla="*/ 0 w 9656064"/>
              <a:gd name="connsiteY4-50" fmla="*/ 0 h 3268921"/>
              <a:gd name="connsiteX0-51" fmla="*/ 0 w 9656064"/>
              <a:gd name="connsiteY0-52" fmla="*/ 0 h 3283925"/>
              <a:gd name="connsiteX1-53" fmla="*/ 9656064 w 9656064"/>
              <a:gd name="connsiteY1-54" fmla="*/ 0 h 3283925"/>
              <a:gd name="connsiteX2-55" fmla="*/ 9624211 w 9656064"/>
              <a:gd name="connsiteY2-56" fmla="*/ 3283925 h 3283925"/>
              <a:gd name="connsiteX3-57" fmla="*/ 117643 w 9656064"/>
              <a:gd name="connsiteY3-58" fmla="*/ 3268921 h 3283925"/>
              <a:gd name="connsiteX4-59" fmla="*/ 0 w 9656064"/>
              <a:gd name="connsiteY4-60" fmla="*/ 0 h 3283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56064" h="3283925">
                <a:moveTo>
                  <a:pt x="0" y="0"/>
                </a:moveTo>
                <a:lnTo>
                  <a:pt x="9656064" y="0"/>
                </a:lnTo>
                <a:lnTo>
                  <a:pt x="9624211" y="3283925"/>
                </a:lnTo>
                <a:lnTo>
                  <a:pt x="117643" y="3268921"/>
                </a:lnTo>
                <a:lnTo>
                  <a:pt x="0" y="0"/>
                </a:lnTo>
                <a:close/>
              </a:path>
            </a:pathLst>
          </a:custGeom>
          <a:noFill/>
        </p:spPr>
        <p:txBody>
          <a:bodyPr wrap="square">
            <a:spAutoFit/>
          </a:bodyPr>
          <a:lstStyle/>
          <a:p>
            <a:pPr>
              <a:spcBef>
                <a:spcPts val="600"/>
              </a:spcBef>
              <a:spcAft>
                <a:spcPts val="600"/>
              </a:spcAft>
            </a:pPr>
            <a:r>
              <a:rPr lang="el-GR" dirty="0">
                <a:latin typeface="Cambria" panose="02040503050406030204" pitchFamily="18" charset="0"/>
                <a:ea typeface="Cambria" panose="02040503050406030204" pitchFamily="18" charset="0"/>
              </a:rPr>
              <a:t>Οι παροχές αφορούν </a:t>
            </a:r>
            <a:endParaRPr lang="el-GR" dirty="0">
              <a:latin typeface="Cambria" panose="02040503050406030204" pitchFamily="18" charset="0"/>
              <a:ea typeface="Cambria" panose="02040503050406030204" pitchFamily="18" charset="0"/>
            </a:endParaRPr>
          </a:p>
          <a:p>
            <a:pPr marL="914400" lvl="3" indent="-342900">
              <a:spcBef>
                <a:spcPts val="600"/>
              </a:spcBef>
              <a:spcAft>
                <a:spcPts val="600"/>
              </a:spcAft>
              <a:buFont typeface="Wingdings" panose="05000000000000000000" pitchFamily="2" charset="2"/>
              <a:buChar char="q"/>
            </a:pPr>
            <a:r>
              <a:rPr lang="el-GR" dirty="0">
                <a:latin typeface="Cambria" panose="02040503050406030204" pitchFamily="18" charset="0"/>
                <a:ea typeface="Cambria" panose="02040503050406030204" pitchFamily="18" charset="0"/>
              </a:rPr>
              <a:t>την καθημερινότητα </a:t>
            </a:r>
            <a:endParaRPr lang="el-GR" dirty="0">
              <a:latin typeface="Cambria" panose="02040503050406030204" pitchFamily="18" charset="0"/>
              <a:ea typeface="Cambria" panose="02040503050406030204" pitchFamily="18" charset="0"/>
            </a:endParaRPr>
          </a:p>
          <a:p>
            <a:pPr marL="1371600" lvl="6" indent="-342900">
              <a:spcAft>
                <a:spcPts val="600"/>
              </a:spcAft>
              <a:buFont typeface="Wingdings" panose="05000000000000000000" pitchFamily="2" charset="2"/>
              <a:buChar char="§"/>
            </a:pPr>
            <a:r>
              <a:rPr lang="el-GR" dirty="0">
                <a:latin typeface="Cambria" panose="02040503050406030204" pitchFamily="18" charset="0"/>
                <a:ea typeface="Cambria" panose="02040503050406030204" pitchFamily="18" charset="0"/>
              </a:rPr>
              <a:t>υγεία </a:t>
            </a:r>
            <a:endParaRPr lang="el-GR" dirty="0">
              <a:latin typeface="Cambria" panose="02040503050406030204" pitchFamily="18" charset="0"/>
              <a:ea typeface="Cambria" panose="02040503050406030204" pitchFamily="18" charset="0"/>
            </a:endParaRPr>
          </a:p>
          <a:p>
            <a:pPr marL="1371600" lvl="6" indent="-342900">
              <a:spcAft>
                <a:spcPts val="600"/>
              </a:spcAft>
              <a:buFont typeface="Wingdings" panose="05000000000000000000" pitchFamily="2" charset="2"/>
              <a:buChar char="§"/>
            </a:pPr>
            <a:r>
              <a:rPr lang="el-GR" dirty="0">
                <a:latin typeface="Cambria" panose="02040503050406030204" pitchFamily="18" charset="0"/>
                <a:ea typeface="Cambria" panose="02040503050406030204" pitchFamily="18" charset="0"/>
              </a:rPr>
              <a:t>σίτιση </a:t>
            </a:r>
            <a:endParaRPr lang="el-GR" dirty="0">
              <a:latin typeface="Cambria" panose="02040503050406030204" pitchFamily="18" charset="0"/>
              <a:ea typeface="Cambria" panose="02040503050406030204" pitchFamily="18" charset="0"/>
            </a:endParaRPr>
          </a:p>
          <a:p>
            <a:pPr marL="1371600" lvl="6" indent="-342900">
              <a:spcAft>
                <a:spcPts val="600"/>
              </a:spcAft>
              <a:buFont typeface="Wingdings" panose="05000000000000000000" pitchFamily="2" charset="2"/>
              <a:buChar char="§"/>
            </a:pPr>
            <a:r>
              <a:rPr lang="el-GR" dirty="0">
                <a:latin typeface="Cambria" panose="02040503050406030204" pitchFamily="18" charset="0"/>
                <a:ea typeface="Cambria" panose="02040503050406030204" pitchFamily="18" charset="0"/>
              </a:rPr>
              <a:t>στέγαση</a:t>
            </a:r>
            <a:endParaRPr lang="el-GR" dirty="0">
              <a:latin typeface="Cambria" panose="02040503050406030204" pitchFamily="18" charset="0"/>
              <a:ea typeface="Cambria" panose="02040503050406030204" pitchFamily="18" charset="0"/>
            </a:endParaRPr>
          </a:p>
          <a:p>
            <a:pPr marL="914400" lvl="3" indent="-342900">
              <a:spcBef>
                <a:spcPts val="600"/>
              </a:spcBef>
              <a:spcAft>
                <a:spcPts val="600"/>
              </a:spcAft>
              <a:buFont typeface="Wingdings" panose="05000000000000000000" pitchFamily="2" charset="2"/>
              <a:buChar char="q"/>
            </a:pPr>
            <a:r>
              <a:rPr lang="el-GR" dirty="0">
                <a:latin typeface="Cambria" panose="02040503050406030204" pitchFamily="18" charset="0"/>
                <a:ea typeface="Cambria" panose="02040503050406030204" pitchFamily="18" charset="0"/>
              </a:rPr>
              <a:t>την οικονομική στήριξη και μαθησιακή επιβράβευση</a:t>
            </a:r>
            <a:endParaRPr lang="el-GR" dirty="0">
              <a:latin typeface="Cambria" panose="02040503050406030204" pitchFamily="18" charset="0"/>
              <a:ea typeface="Cambria" panose="02040503050406030204" pitchFamily="18" charset="0"/>
            </a:endParaRPr>
          </a:p>
          <a:p>
            <a:pPr marL="1371600" lvl="6" indent="-342900">
              <a:spcBef>
                <a:spcPts val="600"/>
              </a:spcBef>
              <a:spcAft>
                <a:spcPts val="600"/>
              </a:spcAft>
              <a:buFont typeface="Wingdings" panose="05000000000000000000" pitchFamily="2" charset="2"/>
              <a:buChar char="§"/>
            </a:pPr>
            <a:r>
              <a:rPr lang="el-GR" dirty="0">
                <a:latin typeface="Cambria" panose="02040503050406030204" pitchFamily="18" charset="0"/>
                <a:ea typeface="Cambria" panose="02040503050406030204" pitchFamily="18" charset="0"/>
              </a:rPr>
              <a:t>χορήγηση βραβείων και υποτροφιών</a:t>
            </a:r>
            <a:endParaRPr lang="el-GR" dirty="0">
              <a:latin typeface="Cambria" panose="02040503050406030204" pitchFamily="18" charset="0"/>
              <a:ea typeface="Cambria" panose="02040503050406030204" pitchFamily="18" charset="0"/>
            </a:endParaRPr>
          </a:p>
          <a:p>
            <a:pPr marL="914400" lvl="3" indent="-285750">
              <a:spcBef>
                <a:spcPts val="600"/>
              </a:spcBef>
              <a:spcAft>
                <a:spcPts val="600"/>
              </a:spcAft>
              <a:buFont typeface="Wingdings" panose="05000000000000000000" pitchFamily="2" charset="2"/>
              <a:buChar char="q"/>
            </a:pPr>
            <a:r>
              <a:rPr lang="el-GR" dirty="0">
                <a:latin typeface="Cambria" panose="02040503050406030204" pitchFamily="18" charset="0"/>
                <a:ea typeface="Cambria" panose="02040503050406030204" pitchFamily="18" charset="0"/>
              </a:rPr>
              <a:t>τη βελτίωση της φυσικής κατάστασης</a:t>
            </a:r>
            <a:endParaRPr lang="el-GR" dirty="0">
              <a:latin typeface="Cambria" panose="02040503050406030204" pitchFamily="18" charset="0"/>
              <a:ea typeface="Cambria" panose="02040503050406030204" pitchFamily="18" charset="0"/>
            </a:endParaRPr>
          </a:p>
          <a:p>
            <a:pPr marL="1371600" lvl="6" indent="-285750">
              <a:spcBef>
                <a:spcPts val="600"/>
              </a:spcBef>
              <a:spcAft>
                <a:spcPts val="600"/>
              </a:spcAft>
              <a:buFont typeface="Wingdings" panose="05000000000000000000" pitchFamily="2" charset="2"/>
              <a:buChar char="§"/>
            </a:pPr>
            <a:r>
              <a:rPr lang="el-GR" dirty="0">
                <a:latin typeface="Cambria" panose="02040503050406030204" pitchFamily="18" charset="0"/>
                <a:ea typeface="Cambria" panose="02040503050406030204" pitchFamily="18" charset="0"/>
              </a:rPr>
              <a:t>άθληση, συμμετοχή σε αγωνίσματα</a:t>
            </a:r>
            <a:endParaRPr lang="el-GR" dirty="0">
              <a:latin typeface="Cambria" panose="02040503050406030204" pitchFamily="18" charset="0"/>
              <a:ea typeface="Cambria" panose="02040503050406030204" pitchFamily="18" charset="0"/>
            </a:endParaRPr>
          </a:p>
          <a:p>
            <a:pPr marL="914400" lvl="3" indent="-285750">
              <a:spcBef>
                <a:spcPts val="600"/>
              </a:spcBef>
              <a:spcAft>
                <a:spcPts val="600"/>
              </a:spcAft>
              <a:buFont typeface="Wingdings" panose="05000000000000000000" pitchFamily="2" charset="2"/>
              <a:buChar char="q"/>
            </a:pPr>
            <a:r>
              <a:rPr lang="el-GR" dirty="0">
                <a:latin typeface="Cambria" panose="02040503050406030204" pitchFamily="18" charset="0"/>
                <a:ea typeface="Cambria" panose="02040503050406030204" pitchFamily="18" charset="0"/>
              </a:rPr>
              <a:t>την ανάπτυξη της </a:t>
            </a:r>
            <a:r>
              <a:rPr lang="el-GR" dirty="0" err="1">
                <a:latin typeface="Cambria" panose="02040503050406030204" pitchFamily="18" charset="0"/>
                <a:ea typeface="Cambria" panose="02040503050406030204" pitchFamily="18" charset="0"/>
              </a:rPr>
              <a:t>ενσυναίσθησης</a:t>
            </a:r>
            <a:r>
              <a:rPr lang="el-GR" dirty="0">
                <a:latin typeface="Cambria" panose="02040503050406030204" pitchFamily="18" charset="0"/>
                <a:ea typeface="Cambria" panose="02040503050406030204" pitchFamily="18" charset="0"/>
              </a:rPr>
              <a:t> και περαιτέρω πνευματικών δεξιοτήτων με την εκμάθηση</a:t>
            </a:r>
            <a:endParaRPr lang="el-GR" dirty="0">
              <a:latin typeface="Cambria" panose="02040503050406030204" pitchFamily="18" charset="0"/>
              <a:ea typeface="Cambria" panose="02040503050406030204" pitchFamily="18" charset="0"/>
            </a:endParaRPr>
          </a:p>
          <a:p>
            <a:pPr marL="1371600" lvl="6" indent="-285750">
              <a:spcAft>
                <a:spcPts val="600"/>
              </a:spcAft>
              <a:buFont typeface="Wingdings" panose="05000000000000000000" pitchFamily="2" charset="2"/>
              <a:buChar char="§"/>
            </a:pPr>
            <a:r>
              <a:rPr lang="el-GR" dirty="0">
                <a:latin typeface="Cambria" panose="02040503050406030204" pitchFamily="18" charset="0"/>
                <a:ea typeface="Cambria" panose="02040503050406030204" pitchFamily="18" charset="0"/>
              </a:rPr>
              <a:t>Μουσικής</a:t>
            </a:r>
            <a:endParaRPr lang="el-GR" dirty="0">
              <a:latin typeface="Cambria" panose="02040503050406030204" pitchFamily="18" charset="0"/>
              <a:ea typeface="Cambria" panose="02040503050406030204" pitchFamily="18" charset="0"/>
            </a:endParaRPr>
          </a:p>
          <a:p>
            <a:pPr marL="1371600" lvl="6" indent="-285750">
              <a:spcAft>
                <a:spcPts val="600"/>
              </a:spcAft>
              <a:buFont typeface="Wingdings" panose="05000000000000000000" pitchFamily="2" charset="2"/>
              <a:buChar char="§"/>
            </a:pPr>
            <a:r>
              <a:rPr lang="el-GR" dirty="0">
                <a:latin typeface="Cambria" panose="02040503050406030204" pitchFamily="18" charset="0"/>
                <a:ea typeface="Cambria" panose="02040503050406030204" pitchFamily="18" charset="0"/>
              </a:rPr>
              <a:t>Θεάτρου</a:t>
            </a:r>
            <a:endParaRPr lang="el-GR" dirty="0">
              <a:latin typeface="Cambria" panose="02040503050406030204" pitchFamily="18" charset="0"/>
              <a:ea typeface="Cambria" panose="02040503050406030204" pitchFamily="18" charset="0"/>
            </a:endParaRPr>
          </a:p>
          <a:p>
            <a:pPr marL="1371600" lvl="6" indent="-285750">
              <a:spcAft>
                <a:spcPts val="600"/>
              </a:spcAft>
              <a:buFont typeface="Wingdings" panose="05000000000000000000" pitchFamily="2" charset="2"/>
              <a:buChar char="§"/>
            </a:pPr>
            <a:r>
              <a:rPr lang="el-GR" dirty="0">
                <a:latin typeface="Cambria" panose="02040503050406030204" pitchFamily="18" charset="0"/>
                <a:ea typeface="Cambria" panose="02040503050406030204" pitchFamily="18" charset="0"/>
              </a:rPr>
              <a:t>Χορού</a:t>
            </a:r>
            <a:endParaRPr lang="el-GR" dirty="0">
              <a:latin typeface="Cambria" panose="02040503050406030204" pitchFamily="18" charset="0"/>
              <a:ea typeface="Cambria" panose="02040503050406030204" pitchFamily="18" charset="0"/>
            </a:endParaRPr>
          </a:p>
          <a:p>
            <a:pPr>
              <a:spcBef>
                <a:spcPts val="600"/>
              </a:spcBef>
              <a:spcAft>
                <a:spcPts val="600"/>
              </a:spcAft>
            </a:pPr>
            <a:endParaRPr lang="el-GR" dirty="0">
              <a:latin typeface="Cambria" panose="02040503050406030204" pitchFamily="18" charset="0"/>
              <a:ea typeface="Cambria" panose="02040503050406030204" pitchFamily="18" charset="0"/>
            </a:endParaRPr>
          </a:p>
        </p:txBody>
      </p:sp>
      <p:cxnSp>
        <p:nvCxnSpPr>
          <p:cNvPr id="4" name="Ευθεία γραμμή σύνδεσης 3"/>
          <p:cNvCxnSpPr/>
          <p:nvPr/>
        </p:nvCxnSpPr>
        <p:spPr>
          <a:xfrm>
            <a:off x="5599392" y="582104"/>
            <a:ext cx="0" cy="561143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7" name="Εικόνα 6"/>
          <p:cNvPicPr>
            <a:picLocks noChangeAspect="1"/>
          </p:cNvPicPr>
          <p:nvPr/>
        </p:nvPicPr>
        <p:blipFill>
          <a:blip r:embed="rId1" cstate="print">
            <a:extLst>
              <a:ext uri="{28A0092B-C50C-407E-A947-70E740481C1C}">
                <a14:useLocalDpi xmlns:a14="http://schemas.microsoft.com/office/drawing/2010/main" val="0"/>
              </a:ext>
            </a:extLst>
          </a:blip>
          <a:srcRect l="12207" t="6059" r="239" b="6177"/>
          <a:stretch>
            <a:fillRect/>
          </a:stretch>
        </p:blipFill>
        <p:spPr>
          <a:xfrm>
            <a:off x="0" y="0"/>
            <a:ext cx="5334000" cy="6858000"/>
          </a:xfrm>
          <a:prstGeom prst="rect">
            <a:avLst/>
          </a:prstGeom>
          <a:ln>
            <a:noFill/>
          </a:ln>
          <a:effectLst>
            <a:softEdge rad="112500"/>
          </a:effec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3079"/>
    </mc:Choice>
    <mc:Fallback>
      <p:transition spd="slow" advTm="13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7" name="TextBox 6"/>
          <p:cNvSpPr txBox="1"/>
          <p:nvPr/>
        </p:nvSpPr>
        <p:spPr>
          <a:xfrm>
            <a:off x="1944821" y="342900"/>
            <a:ext cx="8635064" cy="461665"/>
          </a:xfrm>
          <a:prstGeom prst="rect">
            <a:avLst/>
          </a:prstGeom>
          <a:noFill/>
        </p:spPr>
        <p:txBody>
          <a:bodyPr wrap="square" rtlCol="0">
            <a:spAutoFit/>
          </a:bodyPr>
          <a:lstStyle/>
          <a:p>
            <a:pPr algn="ctr"/>
            <a:r>
              <a:rPr lang="el-GR" sz="1200" b="1" dirty="0">
                <a:latin typeface="Cambria" panose="02040503050406030204" pitchFamily="18" charset="0"/>
                <a:ea typeface="Cambria" panose="02040503050406030204" pitchFamily="18" charset="0"/>
              </a:rPr>
              <a:t>ΕΘΝΙΚΟ ΜΕΤΣΟΒΙΟ ΠΟΛΥΤΕΧΝΕΙΟ</a:t>
            </a:r>
            <a:endParaRPr lang="el-GR" sz="1200" b="1" dirty="0">
              <a:latin typeface="Cambria" panose="02040503050406030204" pitchFamily="18" charset="0"/>
              <a:ea typeface="Cambria" panose="02040503050406030204" pitchFamily="18" charset="0"/>
            </a:endParaRPr>
          </a:p>
          <a:p>
            <a:pPr algn="ctr"/>
            <a:r>
              <a:rPr lang="el-GR" sz="1200" b="1" dirty="0">
                <a:latin typeface="Cambria" panose="02040503050406030204" pitchFamily="18" charset="0"/>
                <a:ea typeface="Cambria" panose="02040503050406030204" pitchFamily="18" charset="0"/>
              </a:rPr>
              <a:t>ΔΙΕΥΘΥΝΣΗ ΜΕΡΙΜΝΑΣ</a:t>
            </a:r>
            <a:endParaRPr lang="el-GR" sz="1200" b="1" dirty="0">
              <a:latin typeface="Cambria" panose="02040503050406030204" pitchFamily="18" charset="0"/>
              <a:ea typeface="Cambria" panose="02040503050406030204" pitchFamily="18" charset="0"/>
            </a:endParaRPr>
          </a:p>
        </p:txBody>
      </p:sp>
      <p:sp>
        <p:nvSpPr>
          <p:cNvPr id="9" name="TextBox 8"/>
          <p:cNvSpPr txBox="1"/>
          <p:nvPr/>
        </p:nvSpPr>
        <p:spPr>
          <a:xfrm>
            <a:off x="2381251" y="1451766"/>
            <a:ext cx="7814800" cy="923330"/>
          </a:xfrm>
          <a:prstGeom prst="rect">
            <a:avLst/>
          </a:prstGeom>
          <a:noFill/>
        </p:spPr>
        <p:txBody>
          <a:bodyPr wrap="square">
            <a:spAutoFit/>
          </a:bodyPr>
          <a:lstStyle/>
          <a:p>
            <a:pPr marL="0" indent="0" algn="just" eaLnBrk="0" fontAlgn="base" hangingPunct="0">
              <a:spcBef>
                <a:spcPct val="0"/>
              </a:spcBef>
              <a:spcAft>
                <a:spcPct val="0"/>
              </a:spcAft>
              <a:buFont typeface="Arial" panose="020B0604020202020204" pitchFamily="34" charset="0"/>
              <a:buNone/>
            </a:pPr>
            <a:r>
              <a:rPr lang="el-GR" altLang="el-GR" sz="1800" dirty="0">
                <a:latin typeface="Cambria" panose="02040503050406030204" pitchFamily="18" charset="0"/>
                <a:ea typeface="Cambria" panose="02040503050406030204" pitchFamily="18" charset="0"/>
                <a:cs typeface="Times New Roman" panose="02020603050405020304" pitchFamily="18" charset="0"/>
              </a:rPr>
              <a:t>Η Διεύθυνση Μέριμνας έχει ως στόχο την αναβάθμιση των υπηρεσιών για την υποστήριξη των φοιτητών του Ιδρύματος, με ιδιαίτερη έμφαση στην υγεία, τη σίτιση, τη στέγαση και τη χορήγηση υποτροφιών.</a:t>
            </a:r>
            <a:endParaRPr lang="el-GR" altLang="el-GR" sz="1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944821" y="2514123"/>
            <a:ext cx="8621609" cy="373372"/>
          </a:xfrm>
          <a:prstGeom prst="rect">
            <a:avLst/>
          </a:prstGeom>
          <a:noFill/>
        </p:spPr>
        <p:txBody>
          <a:bodyPr wrap="square">
            <a:spAutoFit/>
          </a:bodyPr>
          <a:lstStyle/>
          <a:p>
            <a:pPr marL="0" indent="0" algn="ctr" eaLnBrk="0" fontAlgn="base" hangingPunct="0">
              <a:lnSpc>
                <a:spcPct val="110000"/>
              </a:lnSpc>
              <a:spcBef>
                <a:spcPct val="0"/>
              </a:spcBef>
              <a:spcAft>
                <a:spcPts val="600"/>
              </a:spcAft>
              <a:buFont typeface="Arial" panose="020B0604020202020204" pitchFamily="34" charset="0"/>
              <a:buNone/>
            </a:pPr>
            <a:r>
              <a:rPr lang="el-GR" altLang="el-GR" sz="1800" dirty="0">
                <a:latin typeface="Cambria" panose="02040503050406030204" pitchFamily="18" charset="0"/>
                <a:ea typeface="Cambria" panose="02040503050406030204" pitchFamily="18" charset="0"/>
                <a:cs typeface="Times New Roman" panose="02020603050405020304" pitchFamily="18" charset="0"/>
              </a:rPr>
              <a:t>Οργανώνεται στα ακόλουθα Τμήματα:</a:t>
            </a:r>
            <a:endParaRPr lang="el-GR" altLang="el-GR" sz="1800" dirty="0">
              <a:latin typeface="Cambria" panose="02040503050406030204" pitchFamily="18" charset="0"/>
              <a:ea typeface="Cambria" panose="02040503050406030204" pitchFamily="18" charset="0"/>
            </a:endParaRPr>
          </a:p>
        </p:txBody>
      </p:sp>
      <p:sp>
        <p:nvSpPr>
          <p:cNvPr id="14" name="TextBox 13"/>
          <p:cNvSpPr txBox="1"/>
          <p:nvPr/>
        </p:nvSpPr>
        <p:spPr>
          <a:xfrm>
            <a:off x="4572333" y="3022297"/>
            <a:ext cx="3421205" cy="369332"/>
          </a:xfrm>
          <a:prstGeom prst="rect">
            <a:avLst/>
          </a:prstGeom>
          <a:noFill/>
        </p:spPr>
        <p:txBody>
          <a:bodyPr wrap="square">
            <a:spAutoFit/>
          </a:bodyPr>
          <a:lstStyle/>
          <a:p>
            <a:pPr algn="ctr"/>
            <a:r>
              <a:rPr lang="el-GR" altLang="el-GR" sz="1800" dirty="0">
                <a:latin typeface="Cambria" panose="02040503050406030204" pitchFamily="18" charset="0"/>
                <a:ea typeface="Cambria" panose="02040503050406030204" pitchFamily="18" charset="0"/>
                <a:cs typeface="Times New Roman" panose="02020603050405020304" pitchFamily="18" charset="0"/>
              </a:rPr>
              <a:t>Τμήμα Φοιτητικής Μέριμνας </a:t>
            </a:r>
            <a:r>
              <a:rPr lang="el-GR" altLang="el-GR" sz="1800" dirty="0">
                <a:latin typeface="Cambria" panose="02040503050406030204" pitchFamily="18" charset="0"/>
                <a:ea typeface="Cambria" panose="02040503050406030204" pitchFamily="18" charset="0"/>
                <a:cs typeface="Calibri" panose="020F0502020204030204" pitchFamily="34" charset="0"/>
              </a:rPr>
              <a:t>    </a:t>
            </a:r>
            <a:endParaRPr lang="el-GR" dirty="0"/>
          </a:p>
        </p:txBody>
      </p:sp>
      <p:sp>
        <p:nvSpPr>
          <p:cNvPr id="16" name="TextBox 15"/>
          <p:cNvSpPr txBox="1"/>
          <p:nvPr/>
        </p:nvSpPr>
        <p:spPr>
          <a:xfrm>
            <a:off x="4581373" y="4316419"/>
            <a:ext cx="3378527" cy="369332"/>
          </a:xfrm>
          <a:prstGeom prst="rect">
            <a:avLst/>
          </a:prstGeom>
          <a:noFill/>
        </p:spPr>
        <p:txBody>
          <a:bodyPr wrap="square">
            <a:spAutoFit/>
          </a:bodyPr>
          <a:lstStyle/>
          <a:p>
            <a:pPr algn="ctr"/>
            <a:r>
              <a:rPr lang="el-GR" altLang="el-GR" sz="1800" dirty="0">
                <a:latin typeface="Cambria" panose="02040503050406030204" pitchFamily="18" charset="0"/>
                <a:ea typeface="Cambria" panose="02040503050406030204" pitchFamily="18" charset="0"/>
                <a:cs typeface="Times New Roman" panose="02020603050405020304" pitchFamily="18" charset="0"/>
              </a:rPr>
              <a:t>Μουσικό Τμήμα</a:t>
            </a:r>
            <a:endParaRPr lang="el-GR" dirty="0"/>
          </a:p>
        </p:txBody>
      </p:sp>
      <p:sp>
        <p:nvSpPr>
          <p:cNvPr id="18" name="TextBox 17"/>
          <p:cNvSpPr txBox="1"/>
          <p:nvPr/>
        </p:nvSpPr>
        <p:spPr>
          <a:xfrm>
            <a:off x="4581374" y="3453671"/>
            <a:ext cx="3405436" cy="369332"/>
          </a:xfrm>
          <a:prstGeom prst="rect">
            <a:avLst/>
          </a:prstGeom>
          <a:noFill/>
        </p:spPr>
        <p:txBody>
          <a:bodyPr wrap="square">
            <a:spAutoFit/>
          </a:bodyPr>
          <a:lstStyle/>
          <a:p>
            <a:pPr algn="ctr"/>
            <a:r>
              <a:rPr lang="el-GR" altLang="el-GR" sz="1800" dirty="0">
                <a:latin typeface="Cambria" panose="02040503050406030204" pitchFamily="18" charset="0"/>
                <a:ea typeface="Cambria" panose="02040503050406030204" pitchFamily="18" charset="0"/>
                <a:cs typeface="Times New Roman" panose="02020603050405020304" pitchFamily="18" charset="0"/>
              </a:rPr>
              <a:t>Τμήμα Φυσικής Αγωγής</a:t>
            </a:r>
            <a:endParaRPr lang="el-GR" dirty="0"/>
          </a:p>
        </p:txBody>
      </p:sp>
      <p:sp>
        <p:nvSpPr>
          <p:cNvPr id="20" name="TextBox 19"/>
          <p:cNvSpPr txBox="1"/>
          <p:nvPr/>
        </p:nvSpPr>
        <p:spPr>
          <a:xfrm>
            <a:off x="4594824" y="3885045"/>
            <a:ext cx="3365077" cy="369332"/>
          </a:xfrm>
          <a:prstGeom prst="rect">
            <a:avLst/>
          </a:prstGeom>
          <a:noFill/>
        </p:spPr>
        <p:txBody>
          <a:bodyPr wrap="square">
            <a:spAutoFit/>
          </a:bodyPr>
          <a:lstStyle/>
          <a:p>
            <a:pPr marL="0" indent="0" algn="ctr" eaLnBrk="0" fontAlgn="base" hangingPunct="0">
              <a:spcBef>
                <a:spcPct val="0"/>
              </a:spcBef>
              <a:spcAft>
                <a:spcPts val="300"/>
              </a:spcAft>
            </a:pPr>
            <a:r>
              <a:rPr lang="el-GR" altLang="el-GR" sz="1800" dirty="0">
                <a:latin typeface="Cambria" panose="02040503050406030204" pitchFamily="18" charset="0"/>
                <a:ea typeface="Cambria" panose="02040503050406030204" pitchFamily="18" charset="0"/>
                <a:cs typeface="Times New Roman" panose="02020603050405020304" pitchFamily="18" charset="0"/>
              </a:rPr>
              <a:t> Ιατρικό Τμήμα</a:t>
            </a:r>
            <a:endParaRPr lang="el-GR" altLang="el-GR" sz="1800" dirty="0">
              <a:latin typeface="Cambria" panose="02040503050406030204" pitchFamily="18" charset="0"/>
              <a:ea typeface="Cambria" panose="02040503050406030204" pitchFamily="18" charset="0"/>
            </a:endParaRPr>
          </a:p>
        </p:txBody>
      </p:sp>
      <p:pic>
        <p:nvPicPr>
          <p:cNvPr id="2" name="Picture 5"/>
          <p:cNvPicPr>
            <a:picLocks noChangeAspect="1"/>
          </p:cNvPicPr>
          <p:nvPr/>
        </p:nvPicPr>
        <p:blipFill>
          <a:blip r:embed="rId1">
            <a:extLst>
              <a:ext uri="{28A0092B-C50C-407E-A947-70E740481C1C}">
                <a14:useLocalDpi xmlns:a14="http://schemas.microsoft.com/office/drawing/2010/main" val="0"/>
              </a:ext>
            </a:extLst>
          </a:blip>
          <a:srcRect r="9911"/>
          <a:stretch>
            <a:fillRect/>
          </a:stretch>
        </p:blipFill>
        <p:spPr>
          <a:xfrm>
            <a:off x="-2" y="3149231"/>
            <a:ext cx="1949238" cy="1073536"/>
          </a:xfrm>
          <a:prstGeom prst="rect">
            <a:avLst/>
          </a:prstGeom>
        </p:spPr>
      </p:pic>
      <p:pic>
        <p:nvPicPr>
          <p:cNvPr id="4" name="Picture 14" descr="Ακινήτων, Ιδιοκτησία Σπιτιού"/>
          <p:cNvPicPr>
            <a:picLocks noChangeAspect="1" noChangeArrowheads="1"/>
          </p:cNvPicPr>
          <p:nvPr/>
        </p:nvPicPr>
        <p:blipFill>
          <a:blip r:embed="rId2" cstate="print">
            <a:extLst>
              <a:ext uri="{28A0092B-C50C-407E-A947-70E740481C1C}">
                <a14:useLocalDpi xmlns:a14="http://schemas.microsoft.com/office/drawing/2010/main" val="0"/>
              </a:ext>
            </a:extLst>
          </a:blip>
          <a:srcRect l="43247"/>
          <a:stretch>
            <a:fillRect/>
          </a:stretch>
        </p:blipFill>
        <p:spPr bwMode="auto">
          <a:xfrm>
            <a:off x="0" y="1045455"/>
            <a:ext cx="903155" cy="115731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079" t="-1" r="18962" b="-1"/>
          <a:stretch>
            <a:fillRect/>
          </a:stretch>
        </p:blipFill>
        <p:spPr bwMode="auto">
          <a:xfrm>
            <a:off x="-1" y="0"/>
            <a:ext cx="1944822" cy="1000126"/>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3074"/>
          <a:stretch>
            <a:fillRect/>
          </a:stretch>
        </p:blipFill>
        <p:spPr>
          <a:xfrm>
            <a:off x="990600" y="1052899"/>
            <a:ext cx="954221" cy="1159147"/>
          </a:xfrm>
          <a:prstGeom prst="rect">
            <a:avLst/>
          </a:prstGeom>
        </p:spPr>
      </p:pic>
      <p:pic>
        <p:nvPicPr>
          <p:cNvPr id="8" name="Picture 24"/>
          <p:cNvPicPr>
            <a:picLocks noChangeAspect="1"/>
          </p:cNvPicPr>
          <p:nvPr/>
        </p:nvPicPr>
        <p:blipFill>
          <a:blip r:embed="rId5"/>
          <a:srcRect t="26991" b="16573"/>
          <a:stretch>
            <a:fillRect/>
          </a:stretch>
        </p:blipFill>
        <p:spPr>
          <a:xfrm>
            <a:off x="-4417" y="2264819"/>
            <a:ext cx="1949238" cy="827148"/>
          </a:xfrm>
          <a:prstGeom prst="rect">
            <a:avLst/>
          </a:prstGeom>
        </p:spPr>
      </p:pic>
      <p:pic>
        <p:nvPicPr>
          <p:cNvPr id="10" name="Content Placeholder 4" descr="Stethoscope and clipboard on a table"/>
          <p:cNvPicPr>
            <a:picLocks noChangeAspect="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t="29351" b="14636"/>
          <a:stretch>
            <a:fillRect/>
          </a:stretch>
        </p:blipFill>
        <p:spPr>
          <a:xfrm>
            <a:off x="0" y="4259328"/>
            <a:ext cx="1949238" cy="788501"/>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pic>
        <p:nvPicPr>
          <p:cNvPr id="12" name="Picture 11"/>
          <p:cNvPicPr>
            <a:picLocks noChangeAspect="1"/>
          </p:cNvPicPr>
          <p:nvPr/>
        </p:nvPicPr>
        <p:blipFill>
          <a:blip r:embed="rId8"/>
          <a:srcRect l="8685" r="21971" b="-1"/>
          <a:stretch>
            <a:fillRect/>
          </a:stretch>
        </p:blipFill>
        <p:spPr>
          <a:xfrm>
            <a:off x="-4417" y="4980914"/>
            <a:ext cx="1953655" cy="1880590"/>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cxnSp>
        <p:nvCxnSpPr>
          <p:cNvPr id="15" name="Ευθεία γραμμή σύνδεσης 14"/>
          <p:cNvCxnSpPr/>
          <p:nvPr/>
        </p:nvCxnSpPr>
        <p:spPr>
          <a:xfrm>
            <a:off x="7980085" y="3128814"/>
            <a:ext cx="6725" cy="1781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567919" y="3091967"/>
            <a:ext cx="13455" cy="1781265"/>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Εικόνα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9996" y="0"/>
            <a:ext cx="1582004" cy="1865842"/>
          </a:xfrm>
          <a:prstGeom prst="rect">
            <a:avLst/>
          </a:prstGeom>
        </p:spPr>
      </p:pic>
      <p:pic>
        <p:nvPicPr>
          <p:cNvPr id="23" name="Εικόνα 22"/>
          <p:cNvPicPr>
            <a:picLocks noChangeAspect="1"/>
          </p:cNvPicPr>
          <p:nvPr/>
        </p:nvPicPr>
        <p:blipFill>
          <a:blip r:embed="rId10">
            <a:extLst>
              <a:ext uri="{28A0092B-C50C-407E-A947-70E740481C1C}">
                <a14:useLocalDpi xmlns:a14="http://schemas.microsoft.com/office/drawing/2010/main" val="0"/>
              </a:ext>
            </a:extLst>
          </a:blip>
          <a:srcRect t="60338"/>
          <a:stretch>
            <a:fillRect/>
          </a:stretch>
        </p:blipFill>
        <p:spPr>
          <a:xfrm>
            <a:off x="10579885" y="5146836"/>
            <a:ext cx="1582004" cy="1711164"/>
          </a:xfrm>
          <a:prstGeom prst="rect">
            <a:avLst/>
          </a:prstGeom>
        </p:spPr>
      </p:pic>
      <p:pic>
        <p:nvPicPr>
          <p:cNvPr id="24" name="Εικόνα 23"/>
          <p:cNvPicPr>
            <a:picLocks noChangeAspect="1"/>
          </p:cNvPicPr>
          <p:nvPr/>
        </p:nvPicPr>
        <p:blipFill>
          <a:blip r:embed="rId10">
            <a:extLst>
              <a:ext uri="{28A0092B-C50C-407E-A947-70E740481C1C}">
                <a14:useLocalDpi xmlns:a14="http://schemas.microsoft.com/office/drawing/2010/main" val="0"/>
              </a:ext>
            </a:extLst>
          </a:blip>
          <a:srcRect b="40416"/>
          <a:stretch>
            <a:fillRect/>
          </a:stretch>
        </p:blipFill>
        <p:spPr>
          <a:xfrm>
            <a:off x="10579885" y="1906400"/>
            <a:ext cx="1582004" cy="1491389"/>
          </a:xfrm>
          <a:prstGeom prst="rect">
            <a:avLst/>
          </a:prstGeom>
        </p:spPr>
      </p:pic>
      <p:pic>
        <p:nvPicPr>
          <p:cNvPr id="25" name="Εικόνα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79885" y="3438346"/>
            <a:ext cx="1609656" cy="1667933"/>
          </a:xfrm>
          <a:prstGeom prst="rect">
            <a:avLst/>
          </a:prstGeom>
        </p:spPr>
      </p:pic>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advTm="13270"/>
    </mc:Choice>
    <mc:Fallback>
      <p:transition spd="slow" advTm="13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cxnSp>
        <p:nvCxnSpPr>
          <p:cNvPr id="5" name="Ευθεία γραμμή σύνδεσης 4"/>
          <p:cNvCxnSpPr/>
          <p:nvPr/>
        </p:nvCxnSpPr>
        <p:spPr>
          <a:xfrm flipV="1">
            <a:off x="484127" y="1728867"/>
            <a:ext cx="11266495" cy="33991"/>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0335" y="215900"/>
            <a:ext cx="10983665" cy="461665"/>
          </a:xfrm>
          <a:prstGeom prst="rect">
            <a:avLst/>
          </a:prstGeom>
          <a:noFill/>
        </p:spPr>
        <p:txBody>
          <a:bodyPr wrap="square" rtlCol="0">
            <a:spAutoFit/>
          </a:bodyPr>
          <a:lstStyle/>
          <a:p>
            <a:pPr algn="ctr"/>
            <a:r>
              <a:rPr lang="el-GR" sz="1200" b="1" dirty="0">
                <a:latin typeface="Cambria" panose="02040503050406030204" pitchFamily="18" charset="0"/>
                <a:ea typeface="Cambria" panose="02040503050406030204" pitchFamily="18" charset="0"/>
              </a:rPr>
              <a:t>ΕΘΝΙΚΟ ΜΕΤΣΟΒΙΟ ΠΟΛΥΤΕΧΝΕΙΟ</a:t>
            </a:r>
            <a:endParaRPr lang="el-GR" sz="1200" b="1" dirty="0">
              <a:latin typeface="Cambria" panose="02040503050406030204" pitchFamily="18" charset="0"/>
              <a:ea typeface="Cambria" panose="02040503050406030204" pitchFamily="18" charset="0"/>
            </a:endParaRPr>
          </a:p>
          <a:p>
            <a:pPr algn="ctr"/>
            <a:r>
              <a:rPr lang="el-GR" sz="1200" b="1" dirty="0">
                <a:latin typeface="Cambria" panose="02040503050406030204" pitchFamily="18" charset="0"/>
                <a:ea typeface="Cambria" panose="02040503050406030204" pitchFamily="18" charset="0"/>
              </a:rPr>
              <a:t>ΔΙΕΥΘΥΝΣΗ ΜΕΡΙΜΝΑΣ</a:t>
            </a:r>
            <a:endParaRPr lang="el-GR" sz="1200" b="1" dirty="0">
              <a:latin typeface="Cambria" panose="02040503050406030204" pitchFamily="18" charset="0"/>
              <a:ea typeface="Cambria" panose="02040503050406030204" pitchFamily="18" charset="0"/>
            </a:endParaRPr>
          </a:p>
        </p:txBody>
      </p:sp>
      <p:sp>
        <p:nvSpPr>
          <p:cNvPr id="14" name="TextBox 13"/>
          <p:cNvSpPr txBox="1"/>
          <p:nvPr/>
        </p:nvSpPr>
        <p:spPr>
          <a:xfrm>
            <a:off x="461356" y="1194736"/>
            <a:ext cx="2592000" cy="648000"/>
          </a:xfrm>
          <a:prstGeom prst="rect">
            <a:avLst/>
          </a:prstGeom>
          <a:solidFill>
            <a:schemeClr val="tx2">
              <a:lumMod val="60000"/>
              <a:lumOff val="40000"/>
            </a:schemeClr>
          </a:solidFill>
        </p:spPr>
        <p:txBody>
          <a:bodyPr wrap="square">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Φοιτητικής Μέριμνας </a:t>
            </a:r>
            <a:r>
              <a:rPr lang="el-GR" altLang="el-GR" sz="1800" dirty="0">
                <a:solidFill>
                  <a:schemeClr val="bg1"/>
                </a:solidFill>
                <a:latin typeface="Cambria" panose="02040503050406030204" pitchFamily="18" charset="0"/>
                <a:ea typeface="Cambria" panose="02040503050406030204" pitchFamily="18" charset="0"/>
                <a:cs typeface="Calibri" panose="020F0502020204030204" pitchFamily="34" charset="0"/>
              </a:rPr>
              <a:t>    </a:t>
            </a:r>
            <a:endParaRPr lang="el-GR" dirty="0">
              <a:solidFill>
                <a:schemeClr val="bg1"/>
              </a:solidFill>
            </a:endParaRPr>
          </a:p>
        </p:txBody>
      </p:sp>
      <p:sp>
        <p:nvSpPr>
          <p:cNvPr id="16" name="TextBox 15"/>
          <p:cNvSpPr txBox="1"/>
          <p:nvPr/>
        </p:nvSpPr>
        <p:spPr>
          <a:xfrm>
            <a:off x="9202957" y="1186756"/>
            <a:ext cx="2592000" cy="646331"/>
          </a:xfrm>
          <a:prstGeom prst="rect">
            <a:avLst/>
          </a:prstGeom>
          <a:solidFill>
            <a:schemeClr val="tx2">
              <a:lumMod val="60000"/>
              <a:lumOff val="40000"/>
            </a:schemeClr>
          </a:solidFill>
        </p:spPr>
        <p:txBody>
          <a:bodyPr wrap="square" anchor="ctr">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Μουσικό Τμήμα</a:t>
            </a:r>
            <a:endPar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el-GR" dirty="0">
              <a:solidFill>
                <a:schemeClr val="bg1"/>
              </a:solidFill>
            </a:endParaRPr>
          </a:p>
        </p:txBody>
      </p:sp>
      <p:sp>
        <p:nvSpPr>
          <p:cNvPr id="18" name="TextBox 17"/>
          <p:cNvSpPr txBox="1"/>
          <p:nvPr/>
        </p:nvSpPr>
        <p:spPr>
          <a:xfrm>
            <a:off x="3399630" y="1186756"/>
            <a:ext cx="2592000" cy="646331"/>
          </a:xfrm>
          <a:prstGeom prst="rect">
            <a:avLst/>
          </a:prstGeom>
          <a:solidFill>
            <a:schemeClr val="tx2">
              <a:lumMod val="60000"/>
              <a:lumOff val="40000"/>
            </a:schemeClr>
          </a:solidFill>
        </p:spPr>
        <p:txBody>
          <a:bodyPr wrap="square">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Φυσικής Αγωγής</a:t>
            </a:r>
            <a:endPar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el-GR" dirty="0">
              <a:solidFill>
                <a:schemeClr val="bg1"/>
              </a:solidFill>
            </a:endParaRPr>
          </a:p>
        </p:txBody>
      </p:sp>
      <p:sp>
        <p:nvSpPr>
          <p:cNvPr id="20" name="TextBox 19"/>
          <p:cNvSpPr txBox="1"/>
          <p:nvPr/>
        </p:nvSpPr>
        <p:spPr>
          <a:xfrm>
            <a:off x="6346811" y="1202717"/>
            <a:ext cx="2592000" cy="646331"/>
          </a:xfrm>
          <a:prstGeom prst="rect">
            <a:avLst/>
          </a:prstGeom>
          <a:solidFill>
            <a:schemeClr val="tx2">
              <a:lumMod val="60000"/>
              <a:lumOff val="40000"/>
            </a:schemeClr>
          </a:solidFill>
        </p:spPr>
        <p:txBody>
          <a:bodyPr wrap="square">
            <a:spAutoFit/>
          </a:bodyPr>
          <a:lstStyle/>
          <a:p>
            <a:pPr marL="0" indent="0" algn="ctr" eaLnBrk="0" fontAlgn="base" hangingPunct="0">
              <a:spcBef>
                <a:spcPct val="0"/>
              </a:spcBef>
            </a:pP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Ιατρικό Τμήμα</a:t>
            </a:r>
            <a:endPar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marL="0" indent="0" algn="ctr" eaLnBrk="0" fontAlgn="base" hangingPunct="0">
              <a:spcBef>
                <a:spcPct val="0"/>
              </a:spcBef>
              <a:spcAft>
                <a:spcPts val="300"/>
              </a:spcAft>
            </a:pPr>
            <a:endParaRPr lang="el-GR" altLang="el-GR" sz="1800" dirty="0">
              <a:solidFill>
                <a:schemeClr val="bg1"/>
              </a:solidFill>
              <a:latin typeface="Cambria" panose="02040503050406030204" pitchFamily="18" charset="0"/>
              <a:ea typeface="Cambria" panose="02040503050406030204" pitchFamily="18" charset="0"/>
            </a:endParaRPr>
          </a:p>
        </p:txBody>
      </p:sp>
      <p:sp>
        <p:nvSpPr>
          <p:cNvPr id="6" name="TextBox 5"/>
          <p:cNvSpPr txBox="1"/>
          <p:nvPr/>
        </p:nvSpPr>
        <p:spPr>
          <a:xfrm>
            <a:off x="9104547" y="2011282"/>
            <a:ext cx="2467408" cy="3945890"/>
          </a:xfrm>
          <a:prstGeom prst="rect">
            <a:avLst/>
          </a:prstGeom>
          <a:noFill/>
        </p:spPr>
        <p:txBody>
          <a:bodyPr wrap="square">
            <a:spAutoFit/>
          </a:bodyPr>
          <a:lstStyle/>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Εκμάθηση μουσικού οργάνου (πιάνο, κιθάρα, βιολί, σαξόφωνο, κρουστά) </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Συμμετοχή σε μικτή χορωδία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sym typeface="+mn-ea"/>
              </a:rPr>
              <a:t>Χρήση του </a:t>
            </a:r>
            <a:r>
              <a:rPr lang="en-US" sz="1400" dirty="0">
                <a:effectLst/>
                <a:latin typeface="Cambria" panose="02040503050406030204" pitchFamily="18" charset="0"/>
                <a:ea typeface="Cambria" panose="02040503050406030204" pitchFamily="18" charset="0"/>
                <a:cs typeface="Times New Roman" panose="02020603050405020304" pitchFamily="18" charset="0"/>
                <a:sym typeface="+mn-ea"/>
              </a:rPr>
              <a:t>σ</a:t>
            </a:r>
            <a:r>
              <a:rPr lang="el-GR" sz="1400" dirty="0" err="1">
                <a:effectLst/>
                <a:latin typeface="Cambria" panose="02040503050406030204" pitchFamily="18" charset="0"/>
                <a:ea typeface="Cambria" panose="02040503050406030204" pitchFamily="18" charset="0"/>
                <a:cs typeface="Times New Roman" panose="02020603050405020304" pitchFamily="18" charset="0"/>
                <a:sym typeface="+mn-ea"/>
              </a:rPr>
              <a:t>τούντιο</a:t>
            </a:r>
            <a:r>
              <a:rPr lang="el-GR" sz="1400" dirty="0">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1400" dirty="0">
                <a:latin typeface="Cambria" panose="02040503050406030204" pitchFamily="18" charset="0"/>
                <a:ea typeface="Cambria" panose="02040503050406030204" pitchFamily="18" charset="0"/>
                <a:cs typeface="Times New Roman" panose="02020603050405020304" pitchFamily="18" charset="0"/>
                <a:sym typeface="+mn-ea"/>
              </a:rPr>
              <a:t>μ</a:t>
            </a:r>
            <a:r>
              <a:rPr lang="el-GR" sz="1400" dirty="0" err="1">
                <a:effectLst/>
                <a:latin typeface="Cambria" panose="02040503050406030204" pitchFamily="18" charset="0"/>
                <a:ea typeface="Cambria" panose="02040503050406030204" pitchFamily="18" charset="0"/>
                <a:cs typeface="Times New Roman" panose="02020603050405020304" pitchFamily="18" charset="0"/>
                <a:sym typeface="+mn-ea"/>
              </a:rPr>
              <a:t>ουσικής</a:t>
            </a:r>
            <a:r>
              <a:rPr lang="el-GR" sz="1400" dirty="0">
                <a:effectLst/>
                <a:latin typeface="Cambria" panose="02040503050406030204" pitchFamily="18" charset="0"/>
                <a:ea typeface="Cambria" panose="02040503050406030204" pitchFamily="18" charset="0"/>
                <a:cs typeface="Times New Roman" panose="02020603050405020304" pitchFamily="18" charset="0"/>
                <a:sym typeface="+mn-ea"/>
              </a:rPr>
              <a:t> από φοιτητικά μουσικά συγκροτήματα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Εγγραφή στον </a:t>
            </a:r>
            <a:r>
              <a:rPr lang="en-US" sz="1400" dirty="0">
                <a:effectLst/>
                <a:latin typeface="Cambria" panose="02040503050406030204" pitchFamily="18" charset="0"/>
                <a:ea typeface="Cambria" panose="02040503050406030204" pitchFamily="18" charset="0"/>
                <a:cs typeface="Times New Roman" panose="02020603050405020304" pitchFamily="18" charset="0"/>
              </a:rPr>
              <a:t>θ</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εατρικό</a:t>
            </a:r>
            <a:r>
              <a:rPr lang="el-GR" sz="14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dirty="0">
                <a:latin typeface="Cambria" panose="02040503050406030204" pitchFamily="18" charset="0"/>
                <a:ea typeface="Cambria" panose="02040503050406030204" pitchFamily="18" charset="0"/>
                <a:cs typeface="Times New Roman" panose="02020603050405020304" pitchFamily="18" charset="0"/>
              </a:rPr>
              <a:t>τ</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ομέα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Παρακολούθηση μαθημάτων </a:t>
            </a:r>
            <a:r>
              <a:rPr lang="en-US" sz="1400" dirty="0">
                <a:effectLst/>
                <a:latin typeface="Cambria" panose="02040503050406030204" pitchFamily="18" charset="0"/>
                <a:ea typeface="Cambria" panose="02040503050406030204" pitchFamily="18" charset="0"/>
                <a:cs typeface="Times New Roman" panose="02020603050405020304" pitchFamily="18" charset="0"/>
              </a:rPr>
              <a:t>θ</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εατρολογίας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fontAlgn="auto">
              <a:spcBef>
                <a:spcPts val="300"/>
              </a:spcBef>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Σ</a:t>
            </a:r>
            <a:r>
              <a:rPr lang="el-GR" sz="1400" dirty="0">
                <a:effectLst/>
                <a:latin typeface="Cambria" panose="02040503050406030204" pitchFamily="18" charset="0"/>
                <a:ea typeface="Cambria" panose="02040503050406030204" pitchFamily="18" charset="0"/>
                <a:cs typeface="Times New Roman" panose="02020603050405020304" pitchFamily="18" charset="0"/>
              </a:rPr>
              <a:t>υμμετοχή στον χορευτικό τομέα (χοροί κρητικοί, παραδοσιακοί,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latin</a:t>
            </a:r>
            <a:r>
              <a:rPr lang="en-US" sz="1400" dirty="0">
                <a:latin typeface="Cambria" panose="02040503050406030204" pitchFamily="18" charset="0"/>
                <a:ea typeface="Cambria" panose="02040503050406030204" pitchFamily="18" charset="0"/>
                <a:cs typeface="Times New Roman" panose="02020603050405020304" pitchFamily="18" charset="0"/>
              </a:rPr>
              <a:t>, salsa)</a:t>
            </a:r>
            <a:r>
              <a:rPr lang="el-GR" sz="1400" dirty="0">
                <a:effectLst/>
                <a:latin typeface="Cambria" panose="02040503050406030204" pitchFamily="18" charset="0"/>
                <a:ea typeface="Cambria" panose="02040503050406030204" pitchFamily="18" charset="0"/>
                <a:cs typeface="Times New Roman" panose="02020603050405020304" pitchFamily="18" charset="0"/>
              </a:rPr>
              <a:t>.</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p:cNvSpPr txBox="1"/>
          <p:nvPr/>
        </p:nvSpPr>
        <p:spPr>
          <a:xfrm>
            <a:off x="3343910" y="2011045"/>
            <a:ext cx="2610485" cy="3222625"/>
          </a:xfrm>
          <a:prstGeom prst="rect">
            <a:avLst/>
          </a:prstGeom>
          <a:noFill/>
        </p:spPr>
        <p:txBody>
          <a:bodyPr wrap="square">
            <a:spAutoFit/>
          </a:bodyPr>
          <a:lstStyle/>
          <a:p>
            <a:pPr marL="285750" indent="-285750" fontAlgn="base">
              <a:spcBef>
                <a:spcPts val="300"/>
              </a:spcBef>
              <a:buFont typeface="Courier New" panose="02070309020205020404" pitchFamily="49" charset="0"/>
              <a:buChar char="o"/>
            </a:pPr>
            <a:r>
              <a:rPr lang="el-GR" sz="1400" dirty="0">
                <a:latin typeface="Cambria" panose="02040503050406030204" pitchFamily="18" charset="0"/>
                <a:ea typeface="Cambria" panose="02040503050406030204" pitchFamily="18" charset="0"/>
              </a:rPr>
              <a:t>Στόχος του Τμήματος είναι η μύηση και η δια βίου προσαρμογή στον αθλητικό τρόπο ζωής, η απόκτηση αγωνιστικής εμπειρίας και κοινωνικοποίησης.</a:t>
            </a:r>
            <a:endParaRPr lang="el-GR" sz="1400" dirty="0">
              <a:latin typeface="Cambria" panose="02040503050406030204" pitchFamily="18" charset="0"/>
              <a:ea typeface="Cambria" panose="02040503050406030204" pitchFamily="18" charset="0"/>
            </a:endParaRPr>
          </a:p>
          <a:p>
            <a:pPr marL="285750" indent="-285750" fontAlgn="base">
              <a:spcBef>
                <a:spcPts val="300"/>
              </a:spcBef>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Εκμάθηση πλήθους ατομικών ή ομαδικών αθλημάτων</a:t>
            </a:r>
            <a:r>
              <a:rPr lang="el-GR" sz="1400" dirty="0">
                <a:latin typeface="Cambria" panose="02040503050406030204" pitchFamily="18" charset="0"/>
                <a:ea typeface="Cambria" panose="02040503050406030204" pitchFamily="18" charset="0"/>
              </a:rPr>
              <a:t>. </a:t>
            </a:r>
            <a:endParaRPr lang="el-GR" sz="1400" b="0" i="0" dirty="0">
              <a:effectLst/>
              <a:latin typeface="Cambria" panose="02040503050406030204" pitchFamily="18" charset="0"/>
              <a:ea typeface="Cambria" panose="02040503050406030204" pitchFamily="18" charset="0"/>
            </a:endParaRPr>
          </a:p>
          <a:p>
            <a:pPr marL="285750" indent="-285750" fontAlgn="base">
              <a:spcBef>
                <a:spcPts val="300"/>
              </a:spcBef>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Ετήσια εσωτερικά πρωταθλήματα.</a:t>
            </a:r>
            <a:endParaRPr lang="el-GR" sz="1400" b="0" i="0" dirty="0">
              <a:effectLst/>
              <a:latin typeface="Cambria" panose="02040503050406030204" pitchFamily="18" charset="0"/>
              <a:ea typeface="Cambria" panose="02040503050406030204" pitchFamily="18" charset="0"/>
            </a:endParaRPr>
          </a:p>
          <a:p>
            <a:pPr marL="285750" indent="-285750" fontAlgn="base">
              <a:spcBef>
                <a:spcPts val="300"/>
              </a:spcBef>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Συμμετοχή σε Δια-Πανεπιστημιακά Πρωταθλήματα.</a:t>
            </a:r>
            <a:endParaRPr lang="el-GR" sz="1400" dirty="0">
              <a:latin typeface="Cambria" panose="02040503050406030204" pitchFamily="18" charset="0"/>
              <a:ea typeface="Cambria" panose="02040503050406030204" pitchFamily="18" charset="0"/>
            </a:endParaRPr>
          </a:p>
        </p:txBody>
      </p:sp>
      <p:sp>
        <p:nvSpPr>
          <p:cNvPr id="13" name="Content Placeholder 2"/>
          <p:cNvSpPr txBox="1"/>
          <p:nvPr/>
        </p:nvSpPr>
        <p:spPr>
          <a:xfrm>
            <a:off x="6358255" y="1487805"/>
            <a:ext cx="2472690" cy="414655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Λειτουργεί ως μονάδα αντιμετώπισης εκτάκτων περιστατικών,  παροχής Πρώτων Βοηθειών και αρωγής στο χώρο του Ε.Μ.Π.</a:t>
            </a:r>
            <a:endParaRPr lang="en-GB" sz="1400" dirty="0">
              <a:latin typeface="Cambria" panose="02040503050406030204" pitchFamily="18" charset="0"/>
              <a:ea typeface="Cambria" panose="02040503050406030204" pitchFamily="18" charset="0"/>
              <a:cs typeface="Times New Roman" panose="02020603050405020304" pitchFamily="18" charset="0"/>
            </a:endParaRPr>
          </a:p>
          <a:p>
            <a:pPr fontAlgn="auto">
              <a:lnSpc>
                <a:spcPct val="100000"/>
              </a:lnSpc>
              <a:spcBef>
                <a:spcPts val="500"/>
              </a:spcBef>
              <a:buFont typeface="Courier New" panose="02070309020205020404" pitchFamily="49" charset="0"/>
              <a:buChar char="o"/>
            </a:pPr>
            <a:r>
              <a:rPr lang="en-GB" sz="1400" dirty="0">
                <a:latin typeface="Cambria" panose="02040503050406030204" pitchFamily="18" charset="0"/>
                <a:ea typeface="Cambria" panose="02040503050406030204" pitchFamily="18" charset="0"/>
                <a:cs typeface="Times New Roman" panose="02020603050405020304" pitchFamily="18" charset="0"/>
              </a:rPr>
              <a:t>Πα</a:t>
            </a:r>
            <a:r>
              <a:rPr lang="en-GB" sz="1400" dirty="0" err="1">
                <a:latin typeface="Cambria" panose="02040503050406030204" pitchFamily="18" charset="0"/>
                <a:ea typeface="Cambria" panose="02040503050406030204" pitchFamily="18" charset="0"/>
                <a:cs typeface="Times New Roman" panose="02020603050405020304" pitchFamily="18" charset="0"/>
              </a:rPr>
              <a:t>ράλληλ</a:t>
            </a:r>
            <a:r>
              <a:rPr lang="en-GB" sz="1400" dirty="0">
                <a:latin typeface="Cambria" panose="02040503050406030204" pitchFamily="18" charset="0"/>
                <a:ea typeface="Cambria" panose="02040503050406030204" pitchFamily="18" charset="0"/>
                <a:cs typeface="Times New Roman" panose="02020603050405020304" pitchFamily="18" charset="0"/>
              </a:rPr>
              <a:t>α,</a:t>
            </a:r>
            <a:r>
              <a:rPr lang="el-GR" sz="1400" dirty="0">
                <a:latin typeface="Cambria" panose="02040503050406030204" pitchFamily="18" charset="0"/>
                <a:ea typeface="Cambria" panose="02040503050406030204" pitchFamily="18" charset="0"/>
                <a:cs typeface="Times New Roman" panose="02020603050405020304" pitchFamily="18" charset="0"/>
              </a:rPr>
              <a:t> </a:t>
            </a:r>
            <a:r>
              <a:rPr lang="en-GB" sz="1400" dirty="0" err="1">
                <a:latin typeface="Cambria" panose="02040503050406030204" pitchFamily="18" charset="0"/>
                <a:ea typeface="Cambria" panose="02040503050406030204" pitchFamily="18" charset="0"/>
                <a:cs typeface="Times New Roman" panose="02020603050405020304" pitchFamily="18" charset="0"/>
              </a:rPr>
              <a:t>διοργ</a:t>
            </a:r>
            <a:r>
              <a:rPr lang="en-GB" sz="1400" dirty="0">
                <a:latin typeface="Cambria" panose="02040503050406030204" pitchFamily="18" charset="0"/>
                <a:ea typeface="Cambria" panose="02040503050406030204" pitchFamily="18" charset="0"/>
                <a:cs typeface="Times New Roman" panose="02020603050405020304" pitchFamily="18" charset="0"/>
              </a:rPr>
              <a:t>ανώνει σεμινάρια και υποστηρίζει διάφορες εθελοντικές δράσεις, με σημαντικότερη την εθελοντική αιμοδοσία που οργανώνεται από το Εθνικό Κέντρο Αιμοδοσίας (Ε.ΚΕ.Α).</a:t>
            </a:r>
            <a:endParaRPr lang="el-GR" sz="1400" dirty="0">
              <a:latin typeface="Cambria" panose="02040503050406030204" pitchFamily="18" charset="0"/>
              <a:ea typeface="Cambria" panose="02040503050406030204" pitchFamily="18" charset="0"/>
            </a:endParaRPr>
          </a:p>
        </p:txBody>
      </p:sp>
      <p:sp>
        <p:nvSpPr>
          <p:cNvPr id="2" name="TextBox 1"/>
          <p:cNvSpPr txBox="1"/>
          <p:nvPr/>
        </p:nvSpPr>
        <p:spPr>
          <a:xfrm>
            <a:off x="461356" y="2014493"/>
            <a:ext cx="2411167" cy="1930400"/>
          </a:xfrm>
          <a:prstGeom prst="rect">
            <a:avLst/>
          </a:prstGeom>
          <a:noFill/>
        </p:spPr>
        <p:txBody>
          <a:bodyPr wrap="square">
            <a:spAutoFit/>
          </a:bodyPr>
          <a:lstStyle/>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Δωρεάν Σίτιση – Κάρτα Σίτισης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Βραβεία – Υποτροφίες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Στεγαστικό Φοιτητικό Επίδομα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fontAlgn="auto">
              <a:spcBef>
                <a:spcPts val="300"/>
              </a:spcBef>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Οικονομική Ενίσχυση Συμμετοχής Υποψηφίων Διδακτόρων σε Συνέδρια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1" name="Κύκλος: Κενός 20"/>
          <p:cNvSpPr/>
          <p:nvPr/>
        </p:nvSpPr>
        <p:spPr>
          <a:xfrm>
            <a:off x="2749161" y="1049576"/>
            <a:ext cx="432000" cy="432000"/>
          </a:xfrm>
          <a:prstGeom prst="donut">
            <a:avLst>
              <a:gd name="adj" fmla="val 34601"/>
            </a:avLst>
          </a:prstGeom>
          <a:noFill/>
          <a:ln w="190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2" name="Ορθογώνιο 21"/>
          <p:cNvSpPr/>
          <p:nvPr/>
        </p:nvSpPr>
        <p:spPr>
          <a:xfrm>
            <a:off x="461356" y="1823286"/>
            <a:ext cx="2567547" cy="4644000"/>
          </a:xfrm>
          <a:prstGeom prst="rect">
            <a:avLst/>
          </a:prstGeom>
          <a:noFill/>
          <a:ln w="127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p:cNvSpPr/>
          <p:nvPr/>
        </p:nvSpPr>
        <p:spPr>
          <a:xfrm>
            <a:off x="3399630" y="1834443"/>
            <a:ext cx="2567547" cy="4644000"/>
          </a:xfrm>
          <a:prstGeom prst="rect">
            <a:avLst/>
          </a:prstGeom>
          <a:noFill/>
          <a:ln w="127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ρθογώνιο 26"/>
          <p:cNvSpPr/>
          <p:nvPr/>
        </p:nvSpPr>
        <p:spPr>
          <a:xfrm>
            <a:off x="6355153" y="1729137"/>
            <a:ext cx="2567547" cy="4644000"/>
          </a:xfrm>
          <a:prstGeom prst="rect">
            <a:avLst/>
          </a:prstGeom>
          <a:noFill/>
          <a:ln w="127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27"/>
          <p:cNvSpPr/>
          <p:nvPr/>
        </p:nvSpPr>
        <p:spPr>
          <a:xfrm>
            <a:off x="9198019" y="1812940"/>
            <a:ext cx="2567547" cy="4644000"/>
          </a:xfrm>
          <a:prstGeom prst="rect">
            <a:avLst/>
          </a:prstGeom>
          <a:noFill/>
          <a:ln w="127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Κύκλος: Κενός 28"/>
          <p:cNvSpPr/>
          <p:nvPr/>
        </p:nvSpPr>
        <p:spPr>
          <a:xfrm>
            <a:off x="5701792" y="1042272"/>
            <a:ext cx="432000" cy="432000"/>
          </a:xfrm>
          <a:prstGeom prst="donut">
            <a:avLst>
              <a:gd name="adj" fmla="val 34601"/>
            </a:avLst>
          </a:prstGeom>
          <a:noFill/>
          <a:ln w="190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0" name="Κύκλος: Κενός 29"/>
          <p:cNvSpPr/>
          <p:nvPr/>
        </p:nvSpPr>
        <p:spPr>
          <a:xfrm>
            <a:off x="11514644" y="1040728"/>
            <a:ext cx="432000" cy="432000"/>
          </a:xfrm>
          <a:prstGeom prst="donut">
            <a:avLst>
              <a:gd name="adj" fmla="val 34601"/>
            </a:avLst>
          </a:prstGeom>
          <a:noFill/>
          <a:ln w="190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1" name="Κύκλος: Κενός 30"/>
          <p:cNvSpPr/>
          <p:nvPr/>
        </p:nvSpPr>
        <p:spPr>
          <a:xfrm>
            <a:off x="8654424" y="1056744"/>
            <a:ext cx="432000" cy="432000"/>
          </a:xfrm>
          <a:prstGeom prst="donut">
            <a:avLst>
              <a:gd name="adj" fmla="val 34601"/>
            </a:avLst>
          </a:prstGeom>
          <a:noFill/>
          <a:ln w="190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1378">
        <p159:morph option="byObject"/>
      </p:transition>
    </mc:Choice>
    <mc:Fallback>
      <p:transition spd="slow" advTm="3137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7" name="TextBox 6"/>
          <p:cNvSpPr txBox="1"/>
          <p:nvPr/>
        </p:nvSpPr>
        <p:spPr>
          <a:xfrm>
            <a:off x="461357" y="215900"/>
            <a:ext cx="11222644" cy="461665"/>
          </a:xfrm>
          <a:prstGeom prst="rect">
            <a:avLst/>
          </a:prstGeom>
          <a:noFill/>
        </p:spPr>
        <p:txBody>
          <a:bodyPr wrap="square" rtlCol="0">
            <a:spAutoFit/>
          </a:bodyPr>
          <a:lstStyle/>
          <a:p>
            <a:r>
              <a:rPr lang="el-GR" sz="1200" b="1" dirty="0">
                <a:latin typeface="Cambria" panose="02040503050406030204" pitchFamily="18" charset="0"/>
                <a:ea typeface="Cambria" panose="02040503050406030204" pitchFamily="18" charset="0"/>
              </a:rPr>
              <a:t>ΕΘΝΙΚΟ ΜΕΤΣΟΒΙΟ ΠΟΛΥΤΕΧΝΕΙΟ</a:t>
            </a:r>
            <a:endParaRPr lang="el-GR" sz="1200" b="1" dirty="0">
              <a:latin typeface="Cambria" panose="02040503050406030204" pitchFamily="18" charset="0"/>
              <a:ea typeface="Cambria" panose="02040503050406030204" pitchFamily="18" charset="0"/>
            </a:endParaRPr>
          </a:p>
          <a:p>
            <a:r>
              <a:rPr lang="el-GR" sz="1200" b="1" dirty="0">
                <a:latin typeface="Cambria" panose="02040503050406030204" pitchFamily="18" charset="0"/>
                <a:ea typeface="Cambria" panose="02040503050406030204" pitchFamily="18" charset="0"/>
              </a:rPr>
              <a:t>ΔΙΕΥΘΥΝΣΗ ΜΕΡΙΜΝΑΣ</a:t>
            </a:r>
            <a:endParaRPr lang="el-GR" sz="1200" b="1" dirty="0">
              <a:latin typeface="Cambria" panose="02040503050406030204" pitchFamily="18" charset="0"/>
              <a:ea typeface="Cambria" panose="02040503050406030204" pitchFamily="18" charset="0"/>
            </a:endParaRPr>
          </a:p>
        </p:txBody>
      </p:sp>
      <p:sp>
        <p:nvSpPr>
          <p:cNvPr id="14" name="TextBox 13"/>
          <p:cNvSpPr txBox="1"/>
          <p:nvPr/>
        </p:nvSpPr>
        <p:spPr>
          <a:xfrm>
            <a:off x="461356" y="1194736"/>
            <a:ext cx="2592000" cy="648000"/>
          </a:xfrm>
          <a:prstGeom prst="rect">
            <a:avLst/>
          </a:prstGeom>
          <a:solidFill>
            <a:schemeClr val="tx2">
              <a:lumMod val="60000"/>
              <a:lumOff val="40000"/>
            </a:schemeClr>
          </a:solidFill>
        </p:spPr>
        <p:txBody>
          <a:bodyPr wrap="square">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Φοιτητικής Μέριμνας </a:t>
            </a:r>
            <a:r>
              <a:rPr lang="el-GR" altLang="el-GR" sz="1800" dirty="0">
                <a:solidFill>
                  <a:schemeClr val="bg1"/>
                </a:solidFill>
                <a:latin typeface="Cambria" panose="02040503050406030204" pitchFamily="18" charset="0"/>
                <a:ea typeface="Cambria" panose="02040503050406030204" pitchFamily="18" charset="0"/>
                <a:cs typeface="Calibri" panose="020F0502020204030204" pitchFamily="34" charset="0"/>
              </a:rPr>
              <a:t>    </a:t>
            </a:r>
            <a:endParaRPr lang="el-GR" dirty="0">
              <a:solidFill>
                <a:schemeClr val="bg1"/>
              </a:solidFill>
            </a:endParaRPr>
          </a:p>
        </p:txBody>
      </p:sp>
      <p:sp>
        <p:nvSpPr>
          <p:cNvPr id="16" name="TextBox 15"/>
          <p:cNvSpPr txBox="1"/>
          <p:nvPr/>
        </p:nvSpPr>
        <p:spPr>
          <a:xfrm>
            <a:off x="9185242" y="1229644"/>
            <a:ext cx="2592000" cy="646331"/>
          </a:xfrm>
          <a:prstGeom prst="rect">
            <a:avLst/>
          </a:prstGeom>
          <a:solidFill>
            <a:schemeClr val="tx2">
              <a:lumMod val="60000"/>
              <a:lumOff val="40000"/>
            </a:schemeClr>
          </a:solidFill>
        </p:spPr>
        <p:txBody>
          <a:bodyPr wrap="square">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Μουσικό Τμήμα</a:t>
            </a:r>
            <a:endParaRPr lang="en-US"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el-GR" dirty="0">
              <a:solidFill>
                <a:schemeClr val="bg1"/>
              </a:solidFill>
            </a:endParaRPr>
          </a:p>
        </p:txBody>
      </p:sp>
      <p:sp>
        <p:nvSpPr>
          <p:cNvPr id="18" name="TextBox 17"/>
          <p:cNvSpPr txBox="1"/>
          <p:nvPr/>
        </p:nvSpPr>
        <p:spPr>
          <a:xfrm>
            <a:off x="3403224" y="1229644"/>
            <a:ext cx="2592000" cy="646331"/>
          </a:xfrm>
          <a:prstGeom prst="rect">
            <a:avLst/>
          </a:prstGeom>
          <a:solidFill>
            <a:schemeClr val="tx2">
              <a:lumMod val="60000"/>
              <a:lumOff val="40000"/>
            </a:schemeClr>
          </a:solidFill>
        </p:spPr>
        <p:txBody>
          <a:bodyPr wrap="square">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Φυσικής Αγωγής</a:t>
            </a:r>
            <a:endParaRPr lang="en-US"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el-GR" dirty="0">
              <a:solidFill>
                <a:schemeClr val="bg1"/>
              </a:solidFill>
            </a:endParaRPr>
          </a:p>
        </p:txBody>
      </p:sp>
      <p:sp>
        <p:nvSpPr>
          <p:cNvPr id="20" name="TextBox 19"/>
          <p:cNvSpPr txBox="1"/>
          <p:nvPr/>
        </p:nvSpPr>
        <p:spPr>
          <a:xfrm>
            <a:off x="6356427" y="1229644"/>
            <a:ext cx="2592000" cy="684803"/>
          </a:xfrm>
          <a:prstGeom prst="rect">
            <a:avLst/>
          </a:prstGeom>
          <a:solidFill>
            <a:schemeClr val="tx2">
              <a:lumMod val="60000"/>
              <a:lumOff val="40000"/>
            </a:schemeClr>
          </a:solidFill>
        </p:spPr>
        <p:txBody>
          <a:bodyPr wrap="square">
            <a:spAutoFit/>
          </a:bodyPr>
          <a:lstStyle/>
          <a:p>
            <a:pPr marL="0" indent="0" algn="ctr" eaLnBrk="0" fontAlgn="base" hangingPunct="0">
              <a:spcBef>
                <a:spcPct val="0"/>
              </a:spcBef>
              <a:spcAft>
                <a:spcPts val="300"/>
              </a:spcAft>
            </a:pP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Ιατρικό Τμήμα</a:t>
            </a:r>
            <a:endParaRPr lang="en-US"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marL="0" indent="0" algn="ctr" eaLnBrk="0" fontAlgn="base" hangingPunct="0">
              <a:spcBef>
                <a:spcPct val="0"/>
              </a:spcBef>
              <a:spcAft>
                <a:spcPts val="300"/>
              </a:spcAft>
            </a:pPr>
            <a:endParaRPr lang="el-GR" altLang="el-GR" sz="1800" dirty="0">
              <a:solidFill>
                <a:schemeClr val="bg1"/>
              </a:solidFill>
              <a:latin typeface="Cambria" panose="02040503050406030204" pitchFamily="18" charset="0"/>
              <a:ea typeface="Cambria" panose="02040503050406030204" pitchFamily="18" charset="0"/>
            </a:endParaRPr>
          </a:p>
        </p:txBody>
      </p:sp>
      <p:sp>
        <p:nvSpPr>
          <p:cNvPr id="4" name="TextBox 3"/>
          <p:cNvSpPr txBox="1"/>
          <p:nvPr/>
        </p:nvSpPr>
        <p:spPr>
          <a:xfrm>
            <a:off x="461356" y="2072837"/>
            <a:ext cx="2411167" cy="1815882"/>
          </a:xfrm>
          <a:prstGeom prst="rect">
            <a:avLst/>
          </a:prstGeom>
          <a:noFill/>
        </p:spPr>
        <p:txBody>
          <a:bodyPr wrap="square">
            <a:spAutoFit/>
          </a:bodyPr>
          <a:lstStyle/>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Δωρεάν Σίτιση – Κάρτα Σίτισης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Βραβεία – Υποτροφίες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Στεγαστικό Φοιτητικό Επίδομα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Οικονομική Ενίσχυση Συμμετοχής Υποψηφίων Διδακτόρων σε Συνέδρια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p:cNvSpPr txBox="1"/>
          <p:nvPr/>
        </p:nvSpPr>
        <p:spPr>
          <a:xfrm>
            <a:off x="9104547" y="2011282"/>
            <a:ext cx="2467408" cy="3754874"/>
          </a:xfrm>
          <a:prstGeom prst="rect">
            <a:avLst/>
          </a:prstGeom>
          <a:noFill/>
        </p:spPr>
        <p:txBody>
          <a:bodyPr wrap="square">
            <a:spAutoFit/>
          </a:bodyPr>
          <a:lstStyle/>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εκμάθηση μουσικού οργάνου (πιάνο, κιθάρα, βιολί, σαξόφωνο, κρουστά) </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συμμετοχή σε μικτή χορωδία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εγγραφή στον </a:t>
            </a:r>
            <a:r>
              <a:rPr lang="en-US" sz="1400" dirty="0">
                <a:effectLst/>
                <a:latin typeface="Cambria" panose="02040503050406030204" pitchFamily="18" charset="0"/>
                <a:ea typeface="Cambria" panose="02040503050406030204" pitchFamily="18" charset="0"/>
                <a:cs typeface="Times New Roman" panose="02020603050405020304" pitchFamily="18" charset="0"/>
              </a:rPr>
              <a:t>θ</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εατρικό</a:t>
            </a:r>
            <a:r>
              <a:rPr lang="el-GR" sz="14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dirty="0">
                <a:latin typeface="Cambria" panose="02040503050406030204" pitchFamily="18" charset="0"/>
                <a:ea typeface="Cambria" panose="02040503050406030204" pitchFamily="18" charset="0"/>
                <a:cs typeface="Times New Roman" panose="02020603050405020304" pitchFamily="18" charset="0"/>
              </a:rPr>
              <a:t>τ</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ομέα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παρακολούθηση μαθημάτων </a:t>
            </a:r>
            <a:r>
              <a:rPr lang="en-US" sz="1400" dirty="0">
                <a:effectLst/>
                <a:latin typeface="Cambria" panose="02040503050406030204" pitchFamily="18" charset="0"/>
                <a:ea typeface="Cambria" panose="02040503050406030204" pitchFamily="18" charset="0"/>
                <a:cs typeface="Times New Roman" panose="02020603050405020304" pitchFamily="18" charset="0"/>
              </a:rPr>
              <a:t>θ</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εατρολογίας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σ</a:t>
            </a:r>
            <a:r>
              <a:rPr lang="el-GR" sz="1400" dirty="0">
                <a:effectLst/>
                <a:latin typeface="Cambria" panose="02040503050406030204" pitchFamily="18" charset="0"/>
                <a:ea typeface="Cambria" panose="02040503050406030204" pitchFamily="18" charset="0"/>
                <a:cs typeface="Times New Roman" panose="02020603050405020304" pitchFamily="18" charset="0"/>
              </a:rPr>
              <a:t>υμμετοχή στον χορευτικό τομέα (χοροί κρητικοί, παραδοσιακοί,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latin</a:t>
            </a:r>
            <a:r>
              <a:rPr lang="en-US" sz="1400" dirty="0">
                <a:latin typeface="Cambria" panose="02040503050406030204" pitchFamily="18" charset="0"/>
                <a:ea typeface="Cambria" panose="02040503050406030204" pitchFamily="18" charset="0"/>
                <a:cs typeface="Times New Roman" panose="02020603050405020304" pitchFamily="18" charset="0"/>
              </a:rPr>
              <a:t>, salsa)</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χρήση του </a:t>
            </a:r>
            <a:r>
              <a:rPr lang="en-US" sz="1400" dirty="0">
                <a:effectLst/>
                <a:latin typeface="Cambria" panose="02040503050406030204" pitchFamily="18" charset="0"/>
                <a:ea typeface="Cambria" panose="02040503050406030204" pitchFamily="18" charset="0"/>
                <a:cs typeface="Times New Roman" panose="02020603050405020304" pitchFamily="18" charset="0"/>
              </a:rPr>
              <a:t>σ</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τούντιο</a:t>
            </a:r>
            <a:r>
              <a:rPr lang="el-GR" sz="14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dirty="0">
                <a:latin typeface="Cambria" panose="02040503050406030204" pitchFamily="18" charset="0"/>
                <a:ea typeface="Cambria" panose="02040503050406030204" pitchFamily="18" charset="0"/>
                <a:cs typeface="Times New Roman" panose="02020603050405020304" pitchFamily="18" charset="0"/>
              </a:rPr>
              <a:t>μ</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ουσικής</a:t>
            </a:r>
            <a:r>
              <a:rPr lang="el-GR" sz="1400" dirty="0">
                <a:effectLst/>
                <a:latin typeface="Cambria" panose="02040503050406030204" pitchFamily="18" charset="0"/>
                <a:ea typeface="Cambria" panose="02040503050406030204" pitchFamily="18" charset="0"/>
                <a:cs typeface="Times New Roman" panose="02020603050405020304" pitchFamily="18" charset="0"/>
              </a:rPr>
              <a:t> από φοιτητικά μουσικά συγκροτήματα.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p:cNvSpPr txBox="1"/>
          <p:nvPr/>
        </p:nvSpPr>
        <p:spPr>
          <a:xfrm>
            <a:off x="3458301" y="2011282"/>
            <a:ext cx="2592000" cy="4616648"/>
          </a:xfrm>
          <a:prstGeom prst="rect">
            <a:avLst/>
          </a:prstGeom>
          <a:noFill/>
        </p:spPr>
        <p:txBody>
          <a:bodyPr wrap="square">
            <a:spAutoFit/>
          </a:bodyPr>
          <a:lstStyle/>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Εκμάθηση αθλημάτων, όπως Ιστιοπλοΐα, </a:t>
            </a:r>
            <a:r>
              <a:rPr lang="en-US" sz="1400" dirty="0">
                <a:latin typeface="Cambria" panose="02040503050406030204" pitchFamily="18" charset="0"/>
                <a:ea typeface="Cambria" panose="02040503050406030204" pitchFamily="18" charset="0"/>
              </a:rPr>
              <a:t>W</a:t>
            </a:r>
            <a:r>
              <a:rPr lang="el-GR" sz="1400" b="0" i="0" dirty="0" err="1">
                <a:effectLst/>
                <a:latin typeface="Cambria" panose="02040503050406030204" pitchFamily="18" charset="0"/>
                <a:ea typeface="Cambria" panose="02040503050406030204" pitchFamily="18" charset="0"/>
              </a:rPr>
              <a:t>indsurfing</a:t>
            </a:r>
            <a:r>
              <a:rPr lang="el-GR" sz="1400" b="0" i="0" dirty="0">
                <a:effectLst/>
                <a:latin typeface="Cambria" panose="02040503050406030204" pitchFamily="18" charset="0"/>
                <a:ea typeface="Cambria" panose="02040503050406030204" pitchFamily="18" charset="0"/>
              </a:rPr>
              <a:t>, Υποβρύχιες καταδύσεις, Θαλάσσ</a:t>
            </a:r>
            <a:r>
              <a:rPr lang="el-GR" sz="1400" dirty="0">
                <a:latin typeface="Cambria" panose="02040503050406030204" pitchFamily="18" charset="0"/>
                <a:ea typeface="Cambria" panose="02040503050406030204" pitchFamily="18" charset="0"/>
              </a:rPr>
              <a:t>ιο Σκι</a:t>
            </a:r>
            <a:r>
              <a:rPr lang="el-GR" sz="1400" b="0" i="0" dirty="0">
                <a:effectLst/>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Ι</a:t>
            </a:r>
            <a:r>
              <a:rPr lang="el-GR" sz="1400" b="0" i="0" dirty="0">
                <a:effectLst/>
                <a:latin typeface="Cambria" panose="02040503050406030204" pitchFamily="18" charset="0"/>
                <a:ea typeface="Cambria" panose="02040503050406030204" pitchFamily="18" charset="0"/>
              </a:rPr>
              <a:t>ππασία, </a:t>
            </a:r>
            <a:r>
              <a:rPr lang="el-GR" sz="1400" dirty="0">
                <a:latin typeface="Cambria" panose="02040503050406030204" pitchFamily="18" charset="0"/>
                <a:ea typeface="Cambria" panose="02040503050406030204" pitchFamily="18" charset="0"/>
              </a:rPr>
              <a:t>Α</a:t>
            </a:r>
            <a:r>
              <a:rPr lang="el-GR" sz="1400" b="0" i="0" dirty="0">
                <a:effectLst/>
                <a:latin typeface="Cambria" panose="02040503050406030204" pitchFamily="18" charset="0"/>
                <a:ea typeface="Cambria" panose="02040503050406030204" pitchFamily="18" charset="0"/>
              </a:rPr>
              <a:t>ναρρίχηση, </a:t>
            </a:r>
            <a:r>
              <a:rPr lang="el-GR" sz="1400" b="0" i="0" dirty="0" err="1">
                <a:effectLst/>
                <a:latin typeface="Cambria" panose="02040503050406030204" pitchFamily="18" charset="0"/>
                <a:ea typeface="Cambria" panose="02040503050406030204" pitchFamily="18" charset="0"/>
              </a:rPr>
              <a:t>Rafting</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Yoga</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Pilates</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Total</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body</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Tabata</a:t>
            </a:r>
            <a:r>
              <a:rPr lang="el-GR" sz="1400" b="0" i="0" dirty="0">
                <a:effectLst/>
                <a:latin typeface="Cambria" panose="02040503050406030204" pitchFamily="18" charset="0"/>
                <a:ea typeface="Cambria" panose="02040503050406030204" pitchFamily="18" charset="0"/>
              </a:rPr>
              <a:t>, Cross </a:t>
            </a:r>
            <a:r>
              <a:rPr lang="el-GR" sz="1400" b="0" i="0" dirty="0" err="1">
                <a:effectLst/>
                <a:latin typeface="Cambria" panose="02040503050406030204" pitchFamily="18" charset="0"/>
                <a:ea typeface="Cambria" panose="02040503050406030204" pitchFamily="18" charset="0"/>
              </a:rPr>
              <a:t>Training</a:t>
            </a:r>
            <a:r>
              <a:rPr lang="el-GR" sz="1400" b="0" i="0" dirty="0">
                <a:effectLst/>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Π</a:t>
            </a:r>
            <a:r>
              <a:rPr lang="el-GR" sz="1400" b="0" i="0" dirty="0">
                <a:effectLst/>
                <a:latin typeface="Cambria" panose="02040503050406030204" pitchFamily="18" charset="0"/>
                <a:ea typeface="Cambria" panose="02040503050406030204" pitchFamily="18" charset="0"/>
              </a:rPr>
              <a:t>ολεμικές τέχνες, Τένις, Ποδόσφαιρο, Καλαθοσφαίριση 3Χ3, </a:t>
            </a:r>
            <a:r>
              <a:rPr lang="el-GR" sz="1400" dirty="0">
                <a:latin typeface="Cambria" panose="02040503050406030204" pitchFamily="18" charset="0"/>
                <a:ea typeface="Cambria" panose="02040503050406030204" pitchFamily="18" charset="0"/>
              </a:rPr>
              <a:t>κ.α</a:t>
            </a:r>
            <a:r>
              <a:rPr lang="el-GR" sz="1400" b="0" i="0" dirty="0">
                <a:effectLst/>
                <a:latin typeface="Cambria" panose="02040503050406030204" pitchFamily="18" charset="0"/>
                <a:ea typeface="Cambria" panose="02040503050406030204" pitchFamily="18" charset="0"/>
              </a:rPr>
              <a:t>.</a:t>
            </a:r>
            <a:endParaRPr lang="el-GR" sz="1400" b="0" i="0" dirty="0">
              <a:effectLst/>
              <a:latin typeface="Cambria" panose="02040503050406030204" pitchFamily="18" charset="0"/>
              <a:ea typeface="Cambria" panose="02040503050406030204" pitchFamily="18" charset="0"/>
            </a:endParaRPr>
          </a:p>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Διεξαγωγή ετήσιων εσωτερικών πρωταθλημάτων.</a:t>
            </a:r>
            <a:endParaRPr lang="el-GR" sz="1400" b="0" i="0" dirty="0">
              <a:effectLst/>
              <a:latin typeface="Cambria" panose="02040503050406030204" pitchFamily="18" charset="0"/>
              <a:ea typeface="Cambria" panose="02040503050406030204" pitchFamily="18" charset="0"/>
            </a:endParaRPr>
          </a:p>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Συμμετοχή αντιπροσωπευτικών αθλητικών ομάδων του Ιδρύματος σε Πανελλήνια, Διεθνή, Πανευρωπαϊκά και Παγκόσμια Πανεπιστημιακά Πρωταθλήματα.</a:t>
            </a:r>
            <a:endParaRPr lang="el-GR" sz="1400" dirty="0">
              <a:latin typeface="Cambria" panose="02040503050406030204" pitchFamily="18" charset="0"/>
              <a:ea typeface="Cambria" panose="02040503050406030204" pitchFamily="18" charset="0"/>
            </a:endParaRPr>
          </a:p>
        </p:txBody>
      </p:sp>
      <p:sp>
        <p:nvSpPr>
          <p:cNvPr id="13" name="Content Placeholder 2"/>
          <p:cNvSpPr txBox="1"/>
          <p:nvPr/>
        </p:nvSpPr>
        <p:spPr>
          <a:xfrm>
            <a:off x="6375659" y="1877644"/>
            <a:ext cx="2472881" cy="390546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Λειτουργεί ως μονάδα αντιμετώπισης εκτάκτων περιστατικών,  παροχής Πρώτων Βοηθειών και αρωγής στο χώρο του Ε.Μ.Π.</a:t>
            </a:r>
            <a:endParaRPr lang="en-GB" sz="1400" dirty="0">
              <a:latin typeface="Cambria" panose="02040503050406030204" pitchFamily="18" charset="0"/>
              <a:ea typeface="Cambria" panose="02040503050406030204" pitchFamily="18" charset="0"/>
              <a:cs typeface="Times New Roman" panose="02020603050405020304" pitchFamily="18" charset="0"/>
            </a:endParaRPr>
          </a:p>
          <a:p>
            <a:pPr>
              <a:lnSpc>
                <a:spcPct val="100000"/>
              </a:lnSpc>
              <a:buFont typeface="Courier New" panose="02070309020205020404" pitchFamily="49" charset="0"/>
              <a:buChar char="o"/>
            </a:pPr>
            <a:r>
              <a:rPr lang="en-GB" sz="1400" dirty="0">
                <a:latin typeface="Cambria" panose="02040503050406030204" pitchFamily="18" charset="0"/>
                <a:ea typeface="Cambria" panose="02040503050406030204" pitchFamily="18" charset="0"/>
                <a:cs typeface="Times New Roman" panose="02020603050405020304" pitchFamily="18" charset="0"/>
              </a:rPr>
              <a:t>Πα</a:t>
            </a:r>
            <a:r>
              <a:rPr lang="en-GB" sz="1400" dirty="0" err="1">
                <a:latin typeface="Cambria" panose="02040503050406030204" pitchFamily="18" charset="0"/>
                <a:ea typeface="Cambria" panose="02040503050406030204" pitchFamily="18" charset="0"/>
                <a:cs typeface="Times New Roman" panose="02020603050405020304" pitchFamily="18" charset="0"/>
              </a:rPr>
              <a:t>ράλληλ</a:t>
            </a:r>
            <a:r>
              <a:rPr lang="en-GB" sz="1400" dirty="0">
                <a:latin typeface="Cambria" panose="02040503050406030204" pitchFamily="18" charset="0"/>
                <a:ea typeface="Cambria" panose="02040503050406030204" pitchFamily="18" charset="0"/>
                <a:cs typeface="Times New Roman" panose="02020603050405020304" pitchFamily="18" charset="0"/>
              </a:rPr>
              <a:t>α,</a:t>
            </a:r>
            <a:r>
              <a:rPr lang="el-GR" sz="1400" dirty="0">
                <a:latin typeface="Cambria" panose="02040503050406030204" pitchFamily="18" charset="0"/>
                <a:ea typeface="Cambria" panose="02040503050406030204" pitchFamily="18" charset="0"/>
                <a:cs typeface="Times New Roman" panose="02020603050405020304" pitchFamily="18" charset="0"/>
              </a:rPr>
              <a:t> </a:t>
            </a:r>
            <a:r>
              <a:rPr lang="en-GB" sz="1400" dirty="0" err="1">
                <a:latin typeface="Cambria" panose="02040503050406030204" pitchFamily="18" charset="0"/>
                <a:ea typeface="Cambria" panose="02040503050406030204" pitchFamily="18" charset="0"/>
                <a:cs typeface="Times New Roman" panose="02020603050405020304" pitchFamily="18" charset="0"/>
              </a:rPr>
              <a:t>διοργ</a:t>
            </a:r>
            <a:r>
              <a:rPr lang="en-GB" sz="1400" dirty="0">
                <a:latin typeface="Cambria" panose="02040503050406030204" pitchFamily="18" charset="0"/>
                <a:ea typeface="Cambria" panose="02040503050406030204" pitchFamily="18" charset="0"/>
                <a:cs typeface="Times New Roman" panose="02020603050405020304" pitchFamily="18" charset="0"/>
              </a:rPr>
              <a:t>ανώνει σεμινάρια και υποστηρίζει διάφορες εθελοντικές δράσεις, με σημαντικότερη την εθελοντική αιμοδοσία που οργανώνεται από το Εθνικό Κέντρο Αιμοδοσίας (Ε.ΚΕ.Α) και πραγματοποιείται στον χώρο της Κεντρικής Βιβλιοθήκης.</a:t>
            </a:r>
            <a:endParaRPr lang="el-GR" sz="1400" dirty="0">
              <a:latin typeface="Cambria" panose="02040503050406030204" pitchFamily="18" charset="0"/>
              <a:ea typeface="Cambria" panose="02040503050406030204" pitchFamily="18" charset="0"/>
            </a:endParaRPr>
          </a:p>
        </p:txBody>
      </p:sp>
      <p:cxnSp>
        <p:nvCxnSpPr>
          <p:cNvPr id="19" name="Ευθεία γραμμή σύνδεσης 18"/>
          <p:cNvCxnSpPr/>
          <p:nvPr/>
        </p:nvCxnSpPr>
        <p:spPr>
          <a:xfrm>
            <a:off x="3199092" y="1229644"/>
            <a:ext cx="0" cy="526005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6192167" y="1229644"/>
            <a:ext cx="0" cy="526005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9048314" y="1229644"/>
            <a:ext cx="0" cy="5231464"/>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Ελεύθερη σχεδίαση: Σχήμα 4"/>
          <p:cNvSpPr/>
          <p:nvPr/>
        </p:nvSpPr>
        <p:spPr>
          <a:xfrm>
            <a:off x="0" y="11008"/>
            <a:ext cx="12192001" cy="6881899"/>
          </a:xfrm>
          <a:custGeom>
            <a:avLst/>
            <a:gdLst>
              <a:gd name="connsiteX0" fmla="*/ 728053 w 12192001"/>
              <a:gd name="connsiteY0" fmla="*/ 204892 h 6881899"/>
              <a:gd name="connsiteX1" fmla="*/ 414758 w 12192001"/>
              <a:gd name="connsiteY1" fmla="*/ 518187 h 6881899"/>
              <a:gd name="connsiteX2" fmla="*/ 414758 w 12192001"/>
              <a:gd name="connsiteY2" fmla="*/ 4221627 h 6881899"/>
              <a:gd name="connsiteX3" fmla="*/ 2829564 w 12192001"/>
              <a:gd name="connsiteY3" fmla="*/ 4221627 h 6881899"/>
              <a:gd name="connsiteX4" fmla="*/ 3142859 w 12192001"/>
              <a:gd name="connsiteY4" fmla="*/ 3908332 h 6881899"/>
              <a:gd name="connsiteX5" fmla="*/ 3142859 w 12192001"/>
              <a:gd name="connsiteY5" fmla="*/ 204892 h 6881899"/>
              <a:gd name="connsiteX6" fmla="*/ 0 w 12192001"/>
              <a:gd name="connsiteY6" fmla="*/ 0 h 6881899"/>
              <a:gd name="connsiteX7" fmla="*/ 12192001 w 12192001"/>
              <a:gd name="connsiteY7" fmla="*/ 0 h 6881899"/>
              <a:gd name="connsiteX8" fmla="*/ 12192001 w 12192001"/>
              <a:gd name="connsiteY8" fmla="*/ 6881899 h 6881899"/>
              <a:gd name="connsiteX9" fmla="*/ 0 w 12192001"/>
              <a:gd name="connsiteY9" fmla="*/ 6881899 h 688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81899">
                <a:moveTo>
                  <a:pt x="728053" y="204892"/>
                </a:moveTo>
                <a:cubicBezTo>
                  <a:pt x="555025" y="204892"/>
                  <a:pt x="414758" y="345159"/>
                  <a:pt x="414758" y="518187"/>
                </a:cubicBezTo>
                <a:lnTo>
                  <a:pt x="414758" y="4221627"/>
                </a:lnTo>
                <a:lnTo>
                  <a:pt x="2829564" y="4221627"/>
                </a:lnTo>
                <a:cubicBezTo>
                  <a:pt x="3002592" y="4221627"/>
                  <a:pt x="3142859" y="4081360"/>
                  <a:pt x="3142859" y="3908332"/>
                </a:cubicBezTo>
                <a:lnTo>
                  <a:pt x="3142859" y="204892"/>
                </a:lnTo>
                <a:close/>
                <a:moveTo>
                  <a:pt x="0" y="0"/>
                </a:moveTo>
                <a:lnTo>
                  <a:pt x="12192001" y="0"/>
                </a:lnTo>
                <a:lnTo>
                  <a:pt x="12192001" y="6881899"/>
                </a:lnTo>
                <a:lnTo>
                  <a:pt x="0" y="6881899"/>
                </a:lnTo>
                <a:close/>
              </a:path>
            </a:pathLst>
          </a:custGeom>
          <a:solidFill>
            <a:srgbClr val="8497B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l-GR"/>
          </a:p>
        </p:txBody>
      </p:sp>
      <p:pic>
        <p:nvPicPr>
          <p:cNvPr id="22" name="Picture 5"/>
          <p:cNvPicPr>
            <a:picLocks noChangeAspect="1"/>
          </p:cNvPicPr>
          <p:nvPr/>
        </p:nvPicPr>
        <p:blipFill>
          <a:blip r:embed="rId1">
            <a:extLst>
              <a:ext uri="{28A0092B-C50C-407E-A947-70E740481C1C}">
                <a14:useLocalDpi xmlns:a14="http://schemas.microsoft.com/office/drawing/2010/main" val="0"/>
              </a:ext>
            </a:extLst>
          </a:blip>
          <a:srcRect r="9911"/>
          <a:stretch>
            <a:fillRect/>
          </a:stretch>
        </p:blipFill>
        <p:spPr>
          <a:xfrm>
            <a:off x="10953946" y="1048593"/>
            <a:ext cx="1238053" cy="924090"/>
          </a:xfrm>
          <a:prstGeom prst="rect">
            <a:avLst/>
          </a:prstGeom>
        </p:spPr>
      </p:pic>
      <p:pic>
        <p:nvPicPr>
          <p:cNvPr id="25" name="Picture 14" descr="Ακινήτων, Ιδιοκτησία Σπιτιού"/>
          <p:cNvPicPr>
            <a:picLocks noChangeAspect="1" noChangeArrowheads="1"/>
          </p:cNvPicPr>
          <p:nvPr/>
        </p:nvPicPr>
        <p:blipFill>
          <a:blip r:embed="rId2" cstate="print">
            <a:extLst>
              <a:ext uri="{28A0092B-C50C-407E-A947-70E740481C1C}">
                <a14:useLocalDpi xmlns:a14="http://schemas.microsoft.com/office/drawing/2010/main" val="0"/>
              </a:ext>
            </a:extLst>
          </a:blip>
          <a:srcRect l="43247"/>
          <a:stretch>
            <a:fillRect/>
          </a:stretch>
        </p:blipFill>
        <p:spPr bwMode="auto">
          <a:xfrm>
            <a:off x="11471331" y="3061767"/>
            <a:ext cx="702032" cy="1054146"/>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a:noFill/>
          <a:extLst>
            <a:ext uri="{909E8E84-426E-40DD-AFC4-6F175D3DCCD1}">
              <a14:hiddenFill xmlns:a14="http://schemas.microsoft.com/office/drawing/2010/main">
                <a:solidFill>
                  <a:srgbClr val="FFFFFF"/>
                </a:solidFill>
              </a14:hiddenFill>
            </a:ext>
          </a:extLst>
        </p:spPr>
      </p:pic>
      <p:pic>
        <p:nvPicPr>
          <p:cNvPr id="2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079" t="-1" r="18962" b="-1"/>
          <a:stretch>
            <a:fillRect/>
          </a:stretch>
        </p:blipFill>
        <p:spPr bwMode="auto">
          <a:xfrm>
            <a:off x="10953943" y="-2468"/>
            <a:ext cx="1230203" cy="1053392"/>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3074"/>
          <a:stretch>
            <a:fillRect/>
          </a:stretch>
        </p:blipFill>
        <p:spPr>
          <a:xfrm>
            <a:off x="11239543" y="1972683"/>
            <a:ext cx="937301" cy="1078177"/>
          </a:xfrm>
          <a:prstGeom prst="rect">
            <a:avLst/>
          </a:prstGeom>
        </p:spPr>
      </p:pic>
      <p:sp>
        <p:nvSpPr>
          <p:cNvPr id="27" name="Rectangle 26"/>
          <p:cNvSpPr/>
          <p:nvPr/>
        </p:nvSpPr>
        <p:spPr>
          <a:xfrm>
            <a:off x="3438784" y="248600"/>
            <a:ext cx="7318209" cy="2089150"/>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nSpc>
                <a:spcPct val="120000"/>
              </a:lnSpc>
              <a:spcBef>
                <a:spcPts val="600"/>
              </a:spcBef>
            </a:pPr>
            <a:r>
              <a:rPr lang="el-GR" sz="1300" b="1" dirty="0">
                <a:latin typeface="Cambria" panose="02040503050406030204" pitchFamily="18" charset="0"/>
                <a:ea typeface="Cambria" panose="02040503050406030204" pitchFamily="18" charset="0"/>
              </a:rPr>
              <a:t>ΚΑΡΤΑ ΔΩΡΕΑΝ ΣΙΤΙΣΗΣ</a:t>
            </a:r>
            <a:r>
              <a:rPr lang="el-GR" sz="1300" dirty="0">
                <a:latin typeface="Cambria" panose="02040503050406030204" pitchFamily="18" charset="0"/>
                <a:ea typeface="Cambria" panose="02040503050406030204" pitchFamily="18" charset="0"/>
              </a:rPr>
              <a:t>: Η έκδοση της κάρτας είναι απαραίτητη, όχι μόνο για </a:t>
            </a:r>
            <a:r>
              <a:rPr lang="el-GR" sz="1300" dirty="0">
                <a:latin typeface="Cambria" panose="02040503050406030204" pitchFamily="18" charset="0"/>
                <a:ea typeface="Cambria" panose="02040503050406030204" pitchFamily="18" charset="0"/>
                <a:sym typeface="+mn-ea"/>
              </a:rPr>
              <a:t>τον ορθό προγραμματισμό της σίτισης του συνόλου των φοιτητών, αλλά και </a:t>
            </a:r>
            <a:r>
              <a:rPr lang="el-GR" sz="1300" dirty="0">
                <a:latin typeface="Cambria" panose="02040503050406030204" pitchFamily="18" charset="0"/>
                <a:ea typeface="Cambria" panose="02040503050406030204" pitchFamily="18" charset="0"/>
              </a:rPr>
              <a:t>για την κατοχύρωση του δικαιώματος δωρεάν σίτισης. </a:t>
            </a:r>
            <a:endParaRPr lang="el-GR" sz="1300" dirty="0">
              <a:latin typeface="Cambria" panose="02040503050406030204" pitchFamily="18" charset="0"/>
              <a:ea typeface="Cambria" panose="02040503050406030204" pitchFamily="18" charset="0"/>
            </a:endParaRPr>
          </a:p>
          <a:p>
            <a:pPr marL="171450" indent="-171450">
              <a:lnSpc>
                <a:spcPct val="120000"/>
              </a:lnSpc>
              <a:spcBef>
                <a:spcPts val="600"/>
              </a:spcBef>
              <a:buFont typeface="Wingdings" panose="05000000000000000000" pitchFamily="2" charset="2"/>
              <a:buChar char="q"/>
            </a:pPr>
            <a:r>
              <a:rPr lang="el-GR" sz="1300" dirty="0">
                <a:latin typeface="Cambria" panose="02040503050406030204" pitchFamily="18" charset="0"/>
                <a:ea typeface="Cambria" panose="02040503050406030204" pitchFamily="18" charset="0"/>
              </a:rPr>
              <a:t>Η αίτηση συνοδεύεται από δικαιολογητικά που αφορούν την οικογενειακή και οικονομική κατάσταση του αιτούντα (τα εισοδηματικά κριτήρια δεν είναι πολύ υψηλά, πχ, μέχρι 45.000 για 3μελή οικογένεια). </a:t>
            </a:r>
            <a:endParaRPr lang="el-GR" sz="1300" dirty="0">
              <a:latin typeface="Cambria" panose="02040503050406030204" pitchFamily="18" charset="0"/>
              <a:ea typeface="Cambria" panose="02040503050406030204" pitchFamily="18" charset="0"/>
            </a:endParaRPr>
          </a:p>
          <a:p>
            <a:pPr marL="628650" lvl="1" indent="-171450">
              <a:lnSpc>
                <a:spcPct val="120000"/>
              </a:lnSpc>
              <a:spcBef>
                <a:spcPts val="600"/>
              </a:spcBef>
              <a:buFont typeface="Wingdings" panose="05000000000000000000" pitchFamily="2" charset="2"/>
              <a:buChar char="§"/>
            </a:pPr>
            <a:r>
              <a:rPr lang="el-GR" sz="1100" dirty="0">
                <a:latin typeface="Cambria" panose="02040503050406030204" pitchFamily="18" charset="0"/>
                <a:ea typeface="Cambria" panose="02040503050406030204" pitchFamily="18" charset="0"/>
              </a:rPr>
              <a:t>Οι ώρες των γευμάτων είναι: πρωινό 8:30-10, μεσημεριανό 12-4, βραδινό 6-9</a:t>
            </a:r>
            <a:r>
              <a:rPr lang="el-GR" sz="1100" b="1" dirty="0">
                <a:latin typeface="Cambria" panose="02040503050406030204" pitchFamily="18" charset="0"/>
                <a:ea typeface="Cambria" panose="02040503050406030204" pitchFamily="18" charset="0"/>
              </a:rPr>
              <a:t>, </a:t>
            </a:r>
            <a:r>
              <a:rPr lang="el-GR" sz="1100" dirty="0">
                <a:latin typeface="Cambria" panose="02040503050406030204" pitchFamily="18" charset="0"/>
                <a:ea typeface="Cambria" panose="02040503050406030204" pitchFamily="18" charset="0"/>
              </a:rPr>
              <a:t>για τυχόν τροποποιήσεις θα ενημερωθείτε από τα εστιατόρια.</a:t>
            </a:r>
            <a:endParaRPr lang="el-GR" sz="1100" dirty="0">
              <a:latin typeface="Cambria" panose="02040503050406030204" pitchFamily="18" charset="0"/>
              <a:ea typeface="Cambria" panose="02040503050406030204" pitchFamily="18" charset="0"/>
            </a:endParaRPr>
          </a:p>
        </p:txBody>
      </p:sp>
      <p:sp>
        <p:nvSpPr>
          <p:cNvPr id="31" name="Rectangle 30"/>
          <p:cNvSpPr/>
          <p:nvPr/>
        </p:nvSpPr>
        <p:spPr>
          <a:xfrm>
            <a:off x="3433715" y="2376005"/>
            <a:ext cx="7586215" cy="1240148"/>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nSpc>
                <a:spcPct val="120000"/>
              </a:lnSpc>
              <a:spcBef>
                <a:spcPts val="600"/>
              </a:spcBef>
            </a:pPr>
            <a:r>
              <a:rPr lang="el-GR" sz="1300" b="1" dirty="0">
                <a:latin typeface="Cambria" panose="02040503050406030204" pitchFamily="18" charset="0"/>
                <a:ea typeface="Cambria" panose="02040503050406030204" pitchFamily="18" charset="0"/>
              </a:rPr>
              <a:t>ΦΟΙΤΗΤΙΚΟ ΣΤΕΓΑΣΤΙΚΟ ΕΠΙΔΟΜΑ</a:t>
            </a:r>
            <a:r>
              <a:rPr lang="el-GR" sz="1300" dirty="0">
                <a:latin typeface="Cambria" panose="02040503050406030204" pitchFamily="18" charset="0"/>
                <a:ea typeface="Cambria" panose="02040503050406030204" pitchFamily="18" charset="0"/>
              </a:rPr>
              <a:t>: Χορηγείται στους φοιτητές που σπουδάζουν σε άλλη πόλη από αυτήν της κύριας οικογενειακής τους κατοικίας</a:t>
            </a:r>
            <a:r>
              <a:rPr lang="el-GR" sz="1200" dirty="0">
                <a:latin typeface="Cambria" panose="02040503050406030204" pitchFamily="18" charset="0"/>
                <a:ea typeface="Cambria" panose="02040503050406030204" pitchFamily="18" charset="0"/>
              </a:rPr>
              <a:t>. </a:t>
            </a:r>
            <a:endParaRPr lang="el-GR" sz="1200" dirty="0">
              <a:latin typeface="Cambria" panose="02040503050406030204" pitchFamily="18" charset="0"/>
              <a:ea typeface="Cambria" panose="02040503050406030204" pitchFamily="18" charset="0"/>
            </a:endParaRPr>
          </a:p>
          <a:p>
            <a:pPr marL="171450" indent="-171450">
              <a:lnSpc>
                <a:spcPct val="120000"/>
              </a:lnSpc>
              <a:spcBef>
                <a:spcPts val="600"/>
              </a:spcBef>
              <a:buFont typeface="Wingdings" panose="05000000000000000000" pitchFamily="2" charset="2"/>
              <a:buChar char="§"/>
            </a:pPr>
            <a:r>
              <a:rPr lang="el-GR" sz="1100" dirty="0">
                <a:latin typeface="Cambria" panose="02040503050406030204" pitchFamily="18" charset="0"/>
                <a:ea typeface="Cambria" panose="02040503050406030204" pitchFamily="18" charset="0"/>
              </a:rPr>
              <a:t>Το Υπουργείο Παιδείας, Θρησκευμάτων και Αθλητισμού ορίζει τις προϋποθέσεις χορήγησης (όπως το οικογενειακό ή ατομικό εισόδημα, την υπηκοότητα, την ακαδημαϊκή ταυτότητα κ.α.), και ορίζει το χρονικό πλαίσιο κατάθεσης δικαιολογητικών στο Ίδρυμα.</a:t>
            </a:r>
            <a:endParaRPr lang="el-GR" sz="1100" dirty="0">
              <a:latin typeface="Cambria" panose="02040503050406030204" pitchFamily="18" charset="0"/>
              <a:ea typeface="Cambria" panose="02040503050406030204" pitchFamily="18" charset="0"/>
            </a:endParaRPr>
          </a:p>
        </p:txBody>
      </p:sp>
      <p:sp>
        <p:nvSpPr>
          <p:cNvPr id="32" name="Rectangle 31"/>
          <p:cNvSpPr/>
          <p:nvPr/>
        </p:nvSpPr>
        <p:spPr>
          <a:xfrm>
            <a:off x="3433715" y="3671696"/>
            <a:ext cx="7892627" cy="2294255"/>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nSpc>
                <a:spcPct val="120000"/>
              </a:lnSpc>
              <a:spcBef>
                <a:spcPts val="600"/>
              </a:spcBef>
            </a:pPr>
            <a:r>
              <a:rPr lang="el-GR" sz="1200" b="1" dirty="0">
                <a:latin typeface="Cambria" panose="02040503050406030204" pitchFamily="18" charset="0"/>
                <a:ea typeface="Cambria" panose="02040503050406030204" pitchFamily="18" charset="0"/>
              </a:rPr>
              <a:t>ΒΡΑΒΕΙΑ – ΥΠΟΤΡΟΦΙΕΣ</a:t>
            </a:r>
            <a:r>
              <a:rPr lang="el-GR" sz="1200" dirty="0">
                <a:latin typeface="Cambria" panose="02040503050406030204" pitchFamily="18" charset="0"/>
                <a:ea typeface="Cambria" panose="02040503050406030204" pitchFamily="18" charset="0"/>
              </a:rPr>
              <a:t>: Δύο βασικές κατηγορίες βραβείων: αυτά που έχουν ως αποκλειστικό όρο χορήγησης την επίδοσή σας (πχ μεγαλύτερο μέσο όρο) και αυτά που έχουν και άλλους, όπως καταγωγή και οικονομική αδυναμία. Στην πρώτη περίπτωση δεν απαιτείται καμία ενέργεια από εσάς, ενώ στην περίπτωση περισσότερων όρων θα πρέπει να γίνεται υποβολή αίτησης εντός καθορισμένων ημερομηνιών, οι οποίες ανακοινώνονται έγκαιρα. </a:t>
            </a:r>
            <a:endParaRPr lang="el-GR" sz="1200" dirty="0">
              <a:latin typeface="Cambria" panose="02040503050406030204" pitchFamily="18" charset="0"/>
              <a:ea typeface="Cambria" panose="02040503050406030204" pitchFamily="18" charset="0"/>
            </a:endParaRPr>
          </a:p>
          <a:p>
            <a:pPr marL="171450" indent="-171450">
              <a:lnSpc>
                <a:spcPct val="120000"/>
              </a:lnSpc>
              <a:spcBef>
                <a:spcPts val="600"/>
              </a:spcBef>
              <a:buFont typeface="Wingdings" panose="05000000000000000000" pitchFamily="2" charset="2"/>
              <a:buChar char="q"/>
            </a:pPr>
            <a:r>
              <a:rPr lang="el-GR" sz="1300" b="1" dirty="0">
                <a:latin typeface="Cambria" panose="02040503050406030204" pitchFamily="18" charset="0"/>
                <a:ea typeface="Cambria" panose="02040503050406030204" pitchFamily="18" charset="0"/>
              </a:rPr>
              <a:t>Πολύ σημαντικό να γνωρίζετε: </a:t>
            </a:r>
            <a:r>
              <a:rPr lang="el-GR" sz="1300" i="1" dirty="0">
                <a:latin typeface="Cambria" panose="02040503050406030204" pitchFamily="18" charset="0"/>
                <a:ea typeface="Cambria" panose="02040503050406030204" pitchFamily="18" charset="0"/>
              </a:rPr>
              <a:t>δικαιούστε μόνο μία υποτροφία καθ’ όλη της διάρκειας της πενταετούς φοίτησής σας, αλλά απεριόριστα βραβεία.</a:t>
            </a:r>
            <a:endParaRPr lang="el-GR" sz="1300" i="1" dirty="0">
              <a:latin typeface="Cambria" panose="02040503050406030204" pitchFamily="18" charset="0"/>
              <a:ea typeface="Cambria" panose="02040503050406030204" pitchFamily="18" charset="0"/>
            </a:endParaRPr>
          </a:p>
          <a:p>
            <a:pPr marL="628650" lvl="1" indent="-171450">
              <a:lnSpc>
                <a:spcPct val="120000"/>
              </a:lnSpc>
              <a:spcBef>
                <a:spcPts val="600"/>
              </a:spcBef>
              <a:buFont typeface="Wingdings" panose="05000000000000000000" pitchFamily="2" charset="2"/>
              <a:buChar char="§"/>
            </a:pPr>
            <a:r>
              <a:rPr lang="el-GR" sz="1100" dirty="0">
                <a:latin typeface="Cambria" panose="02040503050406030204" pitchFamily="18" charset="0"/>
                <a:ea typeface="Cambria" panose="02040503050406030204" pitchFamily="18" charset="0"/>
              </a:rPr>
              <a:t>Υπάρχουν 27 βραβεία και 15 υποτροφίες, ενώ αναμένονται 4 ακόμα βραβεία και 2 υποτροφίες</a:t>
            </a:r>
            <a:endParaRPr lang="el-GR" sz="1100" dirty="0">
              <a:latin typeface="Cambria" panose="02040503050406030204" pitchFamily="18" charset="0"/>
              <a:ea typeface="Cambria" panose="02040503050406030204" pitchFamily="18" charset="0"/>
            </a:endParaRPr>
          </a:p>
          <a:p>
            <a:pPr marL="628650" lvl="1" indent="-171450">
              <a:lnSpc>
                <a:spcPct val="120000"/>
              </a:lnSpc>
              <a:spcBef>
                <a:spcPts val="600"/>
              </a:spcBef>
              <a:buFont typeface="Wingdings" panose="05000000000000000000" pitchFamily="2" charset="2"/>
              <a:buChar char="§"/>
            </a:pPr>
            <a:r>
              <a:rPr lang="el-GR" sz="1100" dirty="0">
                <a:latin typeface="Cambria" panose="02040503050406030204" pitchFamily="18" charset="0"/>
                <a:ea typeface="Cambria" panose="02040503050406030204" pitchFamily="18" charset="0"/>
              </a:rPr>
              <a:t>Οδηγός βραβείων και υποτροφιών, </a:t>
            </a:r>
            <a:r>
              <a:rPr lang="el-GR" sz="1100" dirty="0" err="1">
                <a:latin typeface="Cambria" panose="02040503050406030204" pitchFamily="18" charset="0"/>
                <a:ea typeface="Cambria" panose="02040503050406030204" pitchFamily="18" charset="0"/>
              </a:rPr>
              <a:t>επικαιροποιημένος</a:t>
            </a:r>
            <a:r>
              <a:rPr lang="el-GR" sz="1100" dirty="0">
                <a:latin typeface="Cambria" panose="02040503050406030204" pitchFamily="18" charset="0"/>
                <a:ea typeface="Cambria" panose="02040503050406030204" pitchFamily="18" charset="0"/>
              </a:rPr>
              <a:t>, με αναλυτική καταγραφή για δικαιούχους και διαδικασίες, είναι αναρτημένος στην ιστοσελίδα της Διεύθυνσης Μέριμνας και σε αυτήν του Ε.Μ.Π.</a:t>
            </a:r>
            <a:endParaRPr lang="el-GR" sz="1100" dirty="0">
              <a:latin typeface="Cambria" panose="02040503050406030204" pitchFamily="18" charset="0"/>
              <a:ea typeface="Cambria" panose="02040503050406030204" pitchFamily="18" charset="0"/>
            </a:endParaRPr>
          </a:p>
        </p:txBody>
      </p:sp>
      <p:sp>
        <p:nvSpPr>
          <p:cNvPr id="33" name="Rectangle 32"/>
          <p:cNvSpPr/>
          <p:nvPr/>
        </p:nvSpPr>
        <p:spPr>
          <a:xfrm>
            <a:off x="3433715" y="6003278"/>
            <a:ext cx="7903366" cy="530860"/>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nSpc>
                <a:spcPct val="110000"/>
              </a:lnSpc>
            </a:pPr>
            <a:r>
              <a:rPr lang="el-GR" sz="1300" b="1" dirty="0">
                <a:latin typeface="Cambria" panose="02040503050406030204" pitchFamily="18" charset="0"/>
                <a:ea typeface="Cambria" panose="02040503050406030204" pitchFamily="18" charset="0"/>
              </a:rPr>
              <a:t>ΟΙΚΟΝΟΜΙΚΗ ΕΝΙΣΧΥΣΗ Υ.Δ. ΓΙΑ ΣΥΜΜΕΤΟΧΗ ΤΟΥΣ ΣΕ ΣΥΝΕΔΡΙΑ</a:t>
            </a:r>
            <a:r>
              <a:rPr lang="el-GR" sz="1300" dirty="0">
                <a:latin typeface="Cambria" panose="02040503050406030204" pitchFamily="18" charset="0"/>
                <a:ea typeface="Cambria" panose="02040503050406030204" pitchFamily="18" charset="0"/>
              </a:rPr>
              <a:t>: Παροχή για την οποία ευελπιστούμε ότι, με αρκετούς από εσάς, θα μιλήσουμε στο μέλλον….</a:t>
            </a:r>
            <a:endParaRPr lang="el-GR" sz="1300" dirty="0">
              <a:latin typeface="Cambria" panose="02040503050406030204" pitchFamily="18" charset="0"/>
              <a:ea typeface="Cambria" panose="02040503050406030204" pitchFamily="18" charset="0"/>
            </a:endParaRPr>
          </a:p>
        </p:txBody>
      </p:sp>
      <p:pic>
        <p:nvPicPr>
          <p:cNvPr id="36" name="Εικόνα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747" y="4769500"/>
            <a:ext cx="1119715" cy="1343658"/>
          </a:xfrm>
          <a:prstGeom prst="rect">
            <a:avLst/>
          </a:prstGeom>
        </p:spPr>
      </p:pic>
      <p:pic>
        <p:nvPicPr>
          <p:cNvPr id="38" name="Εικόνα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751" y="4622253"/>
            <a:ext cx="1638152" cy="1638152"/>
          </a:xfrm>
          <a:prstGeom prst="rect">
            <a:avLst/>
          </a:prstGeom>
        </p:spPr>
      </p:pic>
    </p:spTree>
    <p:custDataLst>
      <p:tags r:id="rId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589">
        <p159:morph option="byObject"/>
      </p:transition>
    </mc:Choice>
    <mc:Fallback>
      <p:transition spd="slow" advTm="265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par>
                                <p:cTn id="8" presetID="21"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par>
                                <p:cTn id="11" presetID="21"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7" name="TextBox 6"/>
          <p:cNvSpPr txBox="1"/>
          <p:nvPr/>
        </p:nvSpPr>
        <p:spPr>
          <a:xfrm>
            <a:off x="442832" y="345151"/>
            <a:ext cx="11241167" cy="461665"/>
          </a:xfrm>
          <a:prstGeom prst="rect">
            <a:avLst/>
          </a:prstGeom>
          <a:noFill/>
        </p:spPr>
        <p:txBody>
          <a:bodyPr wrap="square" rtlCol="0">
            <a:spAutoFit/>
          </a:bodyPr>
          <a:lstStyle/>
          <a:p>
            <a:r>
              <a:rPr lang="el-GR" sz="1200" b="1" dirty="0">
                <a:latin typeface="Cambria" panose="02040503050406030204" pitchFamily="18" charset="0"/>
                <a:ea typeface="Cambria" panose="02040503050406030204" pitchFamily="18" charset="0"/>
              </a:rPr>
              <a:t>ΕΘΝΙΚΟ ΜΕΤΣΟΒΙΟ ΠΟΛΥΤΕΧΝΕΙΟ</a:t>
            </a:r>
            <a:endParaRPr lang="el-GR" sz="1200" b="1" dirty="0">
              <a:latin typeface="Cambria" panose="02040503050406030204" pitchFamily="18" charset="0"/>
              <a:ea typeface="Cambria" panose="02040503050406030204" pitchFamily="18" charset="0"/>
            </a:endParaRPr>
          </a:p>
          <a:p>
            <a:r>
              <a:rPr lang="el-GR" sz="1200" b="1" dirty="0">
                <a:latin typeface="Cambria" panose="02040503050406030204" pitchFamily="18" charset="0"/>
                <a:ea typeface="Cambria" panose="02040503050406030204" pitchFamily="18" charset="0"/>
              </a:rPr>
              <a:t>ΔΙΕΥΘΥΝΣΗ ΜΕΡΙΜΝΑΣ</a:t>
            </a:r>
            <a:endParaRPr lang="el-GR" sz="1200" b="1" dirty="0">
              <a:latin typeface="Cambria" panose="02040503050406030204" pitchFamily="18" charset="0"/>
              <a:ea typeface="Cambria" panose="02040503050406030204" pitchFamily="18" charset="0"/>
            </a:endParaRPr>
          </a:p>
        </p:txBody>
      </p:sp>
      <p:sp>
        <p:nvSpPr>
          <p:cNvPr id="16" name="TextBox 15"/>
          <p:cNvSpPr txBox="1"/>
          <p:nvPr/>
        </p:nvSpPr>
        <p:spPr>
          <a:xfrm>
            <a:off x="9185242" y="1229644"/>
            <a:ext cx="2592000" cy="646331"/>
          </a:xfrm>
          <a:prstGeom prst="rect">
            <a:avLst/>
          </a:prstGeom>
          <a:solidFill>
            <a:schemeClr val="tx2">
              <a:lumMod val="60000"/>
              <a:lumOff val="40000"/>
            </a:schemeClr>
          </a:solidFill>
        </p:spPr>
        <p:txBody>
          <a:bodyPr wrap="square">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Μουσικό Τμήμα</a:t>
            </a:r>
            <a:endParaRPr lang="en-US"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el-GR" dirty="0">
              <a:solidFill>
                <a:schemeClr val="bg1"/>
              </a:solidFill>
            </a:endParaRPr>
          </a:p>
        </p:txBody>
      </p:sp>
      <p:sp>
        <p:nvSpPr>
          <p:cNvPr id="18" name="TextBox 17"/>
          <p:cNvSpPr txBox="1"/>
          <p:nvPr/>
        </p:nvSpPr>
        <p:spPr>
          <a:xfrm>
            <a:off x="387756" y="1197635"/>
            <a:ext cx="2592000" cy="646331"/>
          </a:xfrm>
          <a:prstGeom prst="rect">
            <a:avLst/>
          </a:prstGeom>
          <a:solidFill>
            <a:schemeClr val="tx2">
              <a:lumMod val="60000"/>
              <a:lumOff val="40000"/>
            </a:schemeClr>
          </a:solidFill>
        </p:spPr>
        <p:txBody>
          <a:bodyPr wrap="square">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Φυσικής Αγωγής</a:t>
            </a:r>
            <a:endParaRPr lang="en-US"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el-GR" dirty="0">
              <a:solidFill>
                <a:schemeClr val="bg1"/>
              </a:solidFill>
            </a:endParaRPr>
          </a:p>
        </p:txBody>
      </p:sp>
      <p:sp>
        <p:nvSpPr>
          <p:cNvPr id="20" name="TextBox 19"/>
          <p:cNvSpPr txBox="1"/>
          <p:nvPr/>
        </p:nvSpPr>
        <p:spPr>
          <a:xfrm>
            <a:off x="6356427" y="1229644"/>
            <a:ext cx="2592000" cy="684803"/>
          </a:xfrm>
          <a:prstGeom prst="rect">
            <a:avLst/>
          </a:prstGeom>
          <a:solidFill>
            <a:schemeClr val="tx2">
              <a:lumMod val="60000"/>
              <a:lumOff val="40000"/>
            </a:schemeClr>
          </a:solidFill>
        </p:spPr>
        <p:txBody>
          <a:bodyPr wrap="square">
            <a:spAutoFit/>
          </a:bodyPr>
          <a:lstStyle/>
          <a:p>
            <a:pPr marL="0" indent="0" algn="ctr" eaLnBrk="0" fontAlgn="base" hangingPunct="0">
              <a:spcBef>
                <a:spcPct val="0"/>
              </a:spcBef>
              <a:spcAft>
                <a:spcPts val="300"/>
              </a:spcAft>
            </a:pP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Ιατρικό Τμήμα</a:t>
            </a:r>
            <a:endParaRPr lang="en-US"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marL="0" indent="0" algn="ctr" eaLnBrk="0" fontAlgn="base" hangingPunct="0">
              <a:spcBef>
                <a:spcPct val="0"/>
              </a:spcBef>
              <a:spcAft>
                <a:spcPts val="300"/>
              </a:spcAft>
            </a:pPr>
            <a:endParaRPr lang="el-GR" altLang="el-GR" sz="1800" dirty="0">
              <a:solidFill>
                <a:schemeClr val="bg1"/>
              </a:solidFill>
              <a:latin typeface="Cambria" panose="02040503050406030204" pitchFamily="18" charset="0"/>
              <a:ea typeface="Cambria" panose="02040503050406030204" pitchFamily="18" charset="0"/>
            </a:endParaRPr>
          </a:p>
        </p:txBody>
      </p:sp>
      <p:grpSp>
        <p:nvGrpSpPr>
          <p:cNvPr id="2" name="Ομάδα 1"/>
          <p:cNvGrpSpPr/>
          <p:nvPr/>
        </p:nvGrpSpPr>
        <p:grpSpPr>
          <a:xfrm>
            <a:off x="3324943" y="1197635"/>
            <a:ext cx="2665924" cy="2597520"/>
            <a:chOff x="3324943" y="1197635"/>
            <a:chExt cx="2665924" cy="2597520"/>
          </a:xfrm>
        </p:grpSpPr>
        <p:sp>
          <p:nvSpPr>
            <p:cNvPr id="14" name="TextBox 13"/>
            <p:cNvSpPr txBox="1"/>
            <p:nvPr/>
          </p:nvSpPr>
          <p:spPr>
            <a:xfrm>
              <a:off x="3398867" y="1197635"/>
              <a:ext cx="2592000" cy="648000"/>
            </a:xfrm>
            <a:prstGeom prst="rect">
              <a:avLst/>
            </a:prstGeom>
            <a:solidFill>
              <a:schemeClr val="tx2">
                <a:lumMod val="60000"/>
                <a:lumOff val="40000"/>
              </a:schemeClr>
            </a:solidFill>
          </p:spPr>
          <p:txBody>
            <a:bodyPr wrap="square">
              <a:spAutoFit/>
            </a:bodyPr>
            <a:lstStyle/>
            <a:p>
              <a:pPr algn="ct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Φοιτητικής Μέριμνας </a:t>
              </a:r>
              <a:r>
                <a:rPr lang="el-GR" altLang="el-GR" sz="1800" dirty="0">
                  <a:solidFill>
                    <a:schemeClr val="bg1"/>
                  </a:solidFill>
                  <a:latin typeface="Cambria" panose="02040503050406030204" pitchFamily="18" charset="0"/>
                  <a:ea typeface="Cambria" panose="02040503050406030204" pitchFamily="18" charset="0"/>
                  <a:cs typeface="Calibri" panose="020F0502020204030204" pitchFamily="34" charset="0"/>
                </a:rPr>
                <a:t>    </a:t>
              </a:r>
              <a:endParaRPr lang="el-GR" dirty="0">
                <a:solidFill>
                  <a:schemeClr val="bg1"/>
                </a:solidFill>
              </a:endParaRPr>
            </a:p>
          </p:txBody>
        </p:sp>
        <p:sp>
          <p:nvSpPr>
            <p:cNvPr id="4" name="TextBox 3"/>
            <p:cNvSpPr txBox="1"/>
            <p:nvPr/>
          </p:nvSpPr>
          <p:spPr>
            <a:xfrm>
              <a:off x="3324943" y="1979273"/>
              <a:ext cx="2411167" cy="1815882"/>
            </a:xfrm>
            <a:prstGeom prst="rect">
              <a:avLst/>
            </a:prstGeom>
            <a:noFill/>
          </p:spPr>
          <p:txBody>
            <a:bodyPr wrap="square">
              <a:spAutoFit/>
            </a:bodyPr>
            <a:lstStyle/>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Δωρεάν Σίτιση – Κάρτα Σίτισης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Βραβεία – Υποτροφίες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Στεγαστικό Φοιτητικό Επίδομα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Οικονομική Ενίσχυση Συμμετοχής Υποψηφίων Διδακτόρων σε Συνέδρια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6" name="TextBox 5"/>
          <p:cNvSpPr txBox="1"/>
          <p:nvPr/>
        </p:nvSpPr>
        <p:spPr>
          <a:xfrm>
            <a:off x="9104547" y="2011282"/>
            <a:ext cx="2467408" cy="3754874"/>
          </a:xfrm>
          <a:prstGeom prst="rect">
            <a:avLst/>
          </a:prstGeom>
          <a:noFill/>
        </p:spPr>
        <p:txBody>
          <a:bodyPr wrap="square">
            <a:spAutoFit/>
          </a:bodyPr>
          <a:lstStyle/>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εκμάθηση μουσικού οργάνου (πιάνο, κιθάρα, βιολί, σαξόφωνο, κρουστά) </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συμμετοχή σε μικτή χορωδία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εγγραφή στον </a:t>
            </a:r>
            <a:r>
              <a:rPr lang="en-US" sz="1400" dirty="0">
                <a:effectLst/>
                <a:latin typeface="Cambria" panose="02040503050406030204" pitchFamily="18" charset="0"/>
                <a:ea typeface="Cambria" panose="02040503050406030204" pitchFamily="18" charset="0"/>
                <a:cs typeface="Times New Roman" panose="02020603050405020304" pitchFamily="18" charset="0"/>
              </a:rPr>
              <a:t>θ</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εατρικό</a:t>
            </a:r>
            <a:r>
              <a:rPr lang="el-GR" sz="14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dirty="0">
                <a:latin typeface="Cambria" panose="02040503050406030204" pitchFamily="18" charset="0"/>
                <a:ea typeface="Cambria" panose="02040503050406030204" pitchFamily="18" charset="0"/>
                <a:cs typeface="Times New Roman" panose="02020603050405020304" pitchFamily="18" charset="0"/>
              </a:rPr>
              <a:t>τ</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ομέα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παρακολούθηση μαθημάτων </a:t>
            </a:r>
            <a:r>
              <a:rPr lang="en-US" sz="1400" dirty="0">
                <a:effectLst/>
                <a:latin typeface="Cambria" panose="02040503050406030204" pitchFamily="18" charset="0"/>
                <a:ea typeface="Cambria" panose="02040503050406030204" pitchFamily="18" charset="0"/>
                <a:cs typeface="Times New Roman" panose="02020603050405020304" pitchFamily="18" charset="0"/>
              </a:rPr>
              <a:t>θ</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εατρολογίας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σ</a:t>
            </a:r>
            <a:r>
              <a:rPr lang="el-GR" sz="1400" dirty="0">
                <a:effectLst/>
                <a:latin typeface="Cambria" panose="02040503050406030204" pitchFamily="18" charset="0"/>
                <a:ea typeface="Cambria" panose="02040503050406030204" pitchFamily="18" charset="0"/>
                <a:cs typeface="Times New Roman" panose="02020603050405020304" pitchFamily="18" charset="0"/>
              </a:rPr>
              <a:t>υμμετοχή στον χορευτικό τομέα (χοροί κρητικοί, παραδοσιακοί,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latin</a:t>
            </a:r>
            <a:r>
              <a:rPr lang="en-US" sz="1400" dirty="0">
                <a:latin typeface="Cambria" panose="02040503050406030204" pitchFamily="18" charset="0"/>
                <a:ea typeface="Cambria" panose="02040503050406030204" pitchFamily="18" charset="0"/>
                <a:cs typeface="Times New Roman" panose="02020603050405020304" pitchFamily="18" charset="0"/>
              </a:rPr>
              <a:t>, salsa)</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χρήση του </a:t>
            </a:r>
            <a:r>
              <a:rPr lang="en-US" sz="1400" dirty="0">
                <a:effectLst/>
                <a:latin typeface="Cambria" panose="02040503050406030204" pitchFamily="18" charset="0"/>
                <a:ea typeface="Cambria" panose="02040503050406030204" pitchFamily="18" charset="0"/>
                <a:cs typeface="Times New Roman" panose="02020603050405020304" pitchFamily="18" charset="0"/>
              </a:rPr>
              <a:t>σ</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τούντιο</a:t>
            </a:r>
            <a:r>
              <a:rPr lang="el-GR" sz="14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dirty="0">
                <a:latin typeface="Cambria" panose="02040503050406030204" pitchFamily="18" charset="0"/>
                <a:ea typeface="Cambria" panose="02040503050406030204" pitchFamily="18" charset="0"/>
                <a:cs typeface="Times New Roman" panose="02020603050405020304" pitchFamily="18" charset="0"/>
              </a:rPr>
              <a:t>μ</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ουσικής</a:t>
            </a:r>
            <a:r>
              <a:rPr lang="el-GR" sz="1400" dirty="0">
                <a:effectLst/>
                <a:latin typeface="Cambria" panose="02040503050406030204" pitchFamily="18" charset="0"/>
                <a:ea typeface="Cambria" panose="02040503050406030204" pitchFamily="18" charset="0"/>
                <a:cs typeface="Times New Roman" panose="02020603050405020304" pitchFamily="18" charset="0"/>
              </a:rPr>
              <a:t> από φοιτητικά μουσικά συγκροτήματα.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p:cNvSpPr txBox="1"/>
          <p:nvPr/>
        </p:nvSpPr>
        <p:spPr>
          <a:xfrm>
            <a:off x="442833" y="1979273"/>
            <a:ext cx="2592000" cy="2461260"/>
          </a:xfrm>
          <a:prstGeom prst="rect">
            <a:avLst/>
          </a:prstGeom>
          <a:noFill/>
        </p:spPr>
        <p:txBody>
          <a:bodyPr wrap="square">
            <a:spAutoFit/>
          </a:bodyPr>
          <a:lstStyle/>
          <a:p>
            <a:pPr marL="285750" indent="-285750" fontAlgn="base">
              <a:buFont typeface="Courier New" panose="02070309020205020404" pitchFamily="49" charset="0"/>
              <a:buChar char="o"/>
            </a:pPr>
            <a:r>
              <a:rPr lang="el-GR" sz="1400" dirty="0">
                <a:latin typeface="Cambria" panose="02040503050406030204" pitchFamily="18" charset="0"/>
                <a:ea typeface="Cambria" panose="02040503050406030204" pitchFamily="18" charset="0"/>
              </a:rPr>
              <a:t>Στόχος του Τμήματος είναι η μύηση και η δια βίου προσαρμογή στον αθλητικό τρόπο ζωής, η απόκτηση αγωνιστικής εμπειρίας και κοινωνικοποίησης μέσω της διεξαγωγής εσωτερικών και διαπανεπιστημιακών Πρωταθλημάτων</a:t>
            </a:r>
            <a:endParaRPr lang="el-GR" sz="1400" b="0" i="0" dirty="0">
              <a:effectLst/>
              <a:latin typeface="Cambria" panose="02040503050406030204" pitchFamily="18" charset="0"/>
              <a:ea typeface="Cambria" panose="02040503050406030204" pitchFamily="18" charset="0"/>
            </a:endParaRPr>
          </a:p>
        </p:txBody>
      </p:sp>
      <p:sp>
        <p:nvSpPr>
          <p:cNvPr id="13" name="Content Placeholder 2"/>
          <p:cNvSpPr txBox="1"/>
          <p:nvPr/>
        </p:nvSpPr>
        <p:spPr>
          <a:xfrm>
            <a:off x="6375659" y="1877644"/>
            <a:ext cx="2472881" cy="390546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Λειτουργεί ως μονάδα αντιμετώπισης εκτάκτων περιστατικών,  παροχής Πρώτων Βοηθειών και αρωγής στο χώρο του Ε.Μ.Π.</a:t>
            </a:r>
            <a:endParaRPr lang="en-GB" sz="1400" dirty="0">
              <a:latin typeface="Cambria" panose="02040503050406030204" pitchFamily="18" charset="0"/>
              <a:ea typeface="Cambria" panose="02040503050406030204" pitchFamily="18" charset="0"/>
              <a:cs typeface="Times New Roman" panose="02020603050405020304" pitchFamily="18" charset="0"/>
            </a:endParaRPr>
          </a:p>
          <a:p>
            <a:pPr>
              <a:lnSpc>
                <a:spcPct val="100000"/>
              </a:lnSpc>
              <a:buFont typeface="Courier New" panose="02070309020205020404" pitchFamily="49" charset="0"/>
              <a:buChar char="o"/>
            </a:pPr>
            <a:r>
              <a:rPr lang="en-GB" sz="1400" dirty="0">
                <a:latin typeface="Cambria" panose="02040503050406030204" pitchFamily="18" charset="0"/>
                <a:ea typeface="Cambria" panose="02040503050406030204" pitchFamily="18" charset="0"/>
                <a:cs typeface="Times New Roman" panose="02020603050405020304" pitchFamily="18" charset="0"/>
              </a:rPr>
              <a:t>Πα</a:t>
            </a:r>
            <a:r>
              <a:rPr lang="en-GB" sz="1400" dirty="0" err="1">
                <a:latin typeface="Cambria" panose="02040503050406030204" pitchFamily="18" charset="0"/>
                <a:ea typeface="Cambria" panose="02040503050406030204" pitchFamily="18" charset="0"/>
                <a:cs typeface="Times New Roman" panose="02020603050405020304" pitchFamily="18" charset="0"/>
              </a:rPr>
              <a:t>ράλληλ</a:t>
            </a:r>
            <a:r>
              <a:rPr lang="en-GB" sz="1400" dirty="0">
                <a:latin typeface="Cambria" panose="02040503050406030204" pitchFamily="18" charset="0"/>
                <a:ea typeface="Cambria" panose="02040503050406030204" pitchFamily="18" charset="0"/>
                <a:cs typeface="Times New Roman" panose="02020603050405020304" pitchFamily="18" charset="0"/>
              </a:rPr>
              <a:t>α,</a:t>
            </a:r>
            <a:r>
              <a:rPr lang="el-GR" sz="1400" dirty="0">
                <a:latin typeface="Cambria" panose="02040503050406030204" pitchFamily="18" charset="0"/>
                <a:ea typeface="Cambria" panose="02040503050406030204" pitchFamily="18" charset="0"/>
                <a:cs typeface="Times New Roman" panose="02020603050405020304" pitchFamily="18" charset="0"/>
              </a:rPr>
              <a:t> </a:t>
            </a:r>
            <a:r>
              <a:rPr lang="en-GB" sz="1400" dirty="0" err="1">
                <a:latin typeface="Cambria" panose="02040503050406030204" pitchFamily="18" charset="0"/>
                <a:ea typeface="Cambria" panose="02040503050406030204" pitchFamily="18" charset="0"/>
                <a:cs typeface="Times New Roman" panose="02020603050405020304" pitchFamily="18" charset="0"/>
              </a:rPr>
              <a:t>διοργ</a:t>
            </a:r>
            <a:r>
              <a:rPr lang="en-GB" sz="1400" dirty="0">
                <a:latin typeface="Cambria" panose="02040503050406030204" pitchFamily="18" charset="0"/>
                <a:ea typeface="Cambria" panose="02040503050406030204" pitchFamily="18" charset="0"/>
                <a:cs typeface="Times New Roman" panose="02020603050405020304" pitchFamily="18" charset="0"/>
              </a:rPr>
              <a:t>ανώνει σεμινάρια και υποστηρίζει διάφορες εθελοντικές δράσεις, με σημαντικότερη την εθελοντική αιμοδοσία που οργανώνεται από το Εθνικό Κέντρο Αιμοδοσίας (Ε.ΚΕ.Α) και πραγματοποιείται στον χώρο της Κεντρικής Βιβλιοθήκης.</a:t>
            </a:r>
            <a:endParaRPr lang="el-GR" sz="1400" dirty="0">
              <a:latin typeface="Cambria" panose="02040503050406030204" pitchFamily="18" charset="0"/>
              <a:ea typeface="Cambria" panose="02040503050406030204" pitchFamily="18" charset="0"/>
            </a:endParaRPr>
          </a:p>
        </p:txBody>
      </p:sp>
      <p:cxnSp>
        <p:nvCxnSpPr>
          <p:cNvPr id="19" name="Ευθεία γραμμή σύνδεσης 18"/>
          <p:cNvCxnSpPr/>
          <p:nvPr/>
        </p:nvCxnSpPr>
        <p:spPr>
          <a:xfrm>
            <a:off x="3199092" y="1229644"/>
            <a:ext cx="0" cy="526005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6192167" y="1229644"/>
            <a:ext cx="0" cy="526005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9048314" y="1229644"/>
            <a:ext cx="0" cy="5231464"/>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Ελεύθερη σχεδίαση: Σχήμα 16"/>
          <p:cNvSpPr/>
          <p:nvPr/>
        </p:nvSpPr>
        <p:spPr>
          <a:xfrm>
            <a:off x="0" y="0"/>
            <a:ext cx="12192000" cy="6858000"/>
          </a:xfrm>
          <a:custGeom>
            <a:avLst/>
            <a:gdLst>
              <a:gd name="connsiteX0" fmla="*/ 713228 w 12192000"/>
              <a:gd name="connsiteY0" fmla="*/ 302878 h 6858000"/>
              <a:gd name="connsiteX1" fmla="*/ 228600 w 12192000"/>
              <a:gd name="connsiteY1" fmla="*/ 787506 h 6858000"/>
              <a:gd name="connsiteX2" fmla="*/ 228600 w 12192000"/>
              <a:gd name="connsiteY2" fmla="*/ 6461108 h 6858000"/>
              <a:gd name="connsiteX3" fmla="*/ 2651679 w 12192000"/>
              <a:gd name="connsiteY3" fmla="*/ 6461108 h 6858000"/>
              <a:gd name="connsiteX4" fmla="*/ 3136307 w 12192000"/>
              <a:gd name="connsiteY4" fmla="*/ 5976480 h 6858000"/>
              <a:gd name="connsiteX5" fmla="*/ 3136307 w 12192000"/>
              <a:gd name="connsiteY5" fmla="*/ 302878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713228" y="302878"/>
                </a:moveTo>
                <a:cubicBezTo>
                  <a:pt x="445575" y="302878"/>
                  <a:pt x="228600" y="519853"/>
                  <a:pt x="228600" y="787506"/>
                </a:cubicBezTo>
                <a:lnTo>
                  <a:pt x="228600" y="6461108"/>
                </a:lnTo>
                <a:lnTo>
                  <a:pt x="2651679" y="6461108"/>
                </a:lnTo>
                <a:cubicBezTo>
                  <a:pt x="2919332" y="6461108"/>
                  <a:pt x="3136307" y="6244133"/>
                  <a:pt x="3136307" y="5976480"/>
                </a:cubicBezTo>
                <a:lnTo>
                  <a:pt x="3136307" y="302878"/>
                </a:lnTo>
                <a:close/>
                <a:moveTo>
                  <a:pt x="0" y="0"/>
                </a:moveTo>
                <a:lnTo>
                  <a:pt x="12192000" y="0"/>
                </a:lnTo>
                <a:lnTo>
                  <a:pt x="12192000" y="6858000"/>
                </a:lnTo>
                <a:lnTo>
                  <a:pt x="0" y="6858000"/>
                </a:lnTo>
                <a:close/>
              </a:path>
            </a:pathLst>
          </a:custGeom>
          <a:solidFill>
            <a:schemeClr val="tx2">
              <a:lumMod val="60000"/>
              <a:lumOff val="40000"/>
              <a:alpha val="88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l-GR"/>
          </a:p>
        </p:txBody>
      </p:sp>
      <p:sp>
        <p:nvSpPr>
          <p:cNvPr id="22" name="Rectangle 21"/>
          <p:cNvSpPr/>
          <p:nvPr/>
        </p:nvSpPr>
        <p:spPr>
          <a:xfrm>
            <a:off x="3437373" y="326027"/>
            <a:ext cx="5413174" cy="6185535"/>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gn="just">
              <a:lnSpc>
                <a:spcPct val="150000"/>
              </a:lnSpc>
            </a:pPr>
            <a:endParaRPr lang="el-GR" sz="1600" dirty="0">
              <a:latin typeface="Cambria" panose="02040503050406030204" pitchFamily="18" charset="0"/>
              <a:ea typeface="Cambria" panose="02040503050406030204" pitchFamily="18" charset="0"/>
            </a:endParaRPr>
          </a:p>
          <a:p>
            <a:pPr algn="just">
              <a:lnSpc>
                <a:spcPct val="150000"/>
              </a:lnSpc>
              <a:spcAft>
                <a:spcPts val="600"/>
              </a:spcAft>
            </a:pPr>
            <a:r>
              <a:rPr lang="en-US" sz="1400" dirty="0">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Λειτουργούν δύο γυμναστήρια: </a:t>
            </a:r>
            <a:endParaRPr lang="el-GR" sz="1400" dirty="0">
              <a:latin typeface="Cambria" panose="02040503050406030204" pitchFamily="18" charset="0"/>
              <a:ea typeface="Cambria" panose="02040503050406030204" pitchFamily="18" charset="0"/>
            </a:endParaRPr>
          </a:p>
          <a:p>
            <a:pPr marL="628650" lvl="1" indent="-171450" algn="just">
              <a:lnSpc>
                <a:spcPct val="150000"/>
              </a:lnSpc>
              <a:spcAft>
                <a:spcPts val="600"/>
              </a:spcAft>
              <a:buFont typeface="Wingdings" panose="05000000000000000000" pitchFamily="2" charset="2"/>
              <a:buChar char="q"/>
            </a:pPr>
            <a:r>
              <a:rPr lang="el-GR" sz="1400" dirty="0">
                <a:latin typeface="Cambria" panose="02040503050406030204" pitchFamily="18" charset="0"/>
                <a:ea typeface="Cambria" panose="02040503050406030204" pitchFamily="18" charset="0"/>
              </a:rPr>
              <a:t>στην Πολυτεχνειούπολη (δίπλα στην Φοιτητική Εστία)</a:t>
            </a:r>
            <a:endParaRPr lang="el-GR" sz="1400" dirty="0">
              <a:latin typeface="Cambria" panose="02040503050406030204" pitchFamily="18" charset="0"/>
              <a:ea typeface="Cambria" panose="02040503050406030204" pitchFamily="18" charset="0"/>
            </a:endParaRPr>
          </a:p>
          <a:p>
            <a:pPr marL="628650" lvl="1" indent="-171450">
              <a:lnSpc>
                <a:spcPct val="150000"/>
              </a:lnSpc>
              <a:spcAft>
                <a:spcPts val="600"/>
              </a:spcAft>
              <a:buFont typeface="Wingdings" panose="05000000000000000000" pitchFamily="2" charset="2"/>
              <a:buChar char="q"/>
            </a:pPr>
            <a:r>
              <a:rPr lang="el-GR" sz="1400" dirty="0">
                <a:latin typeface="Cambria" panose="02040503050406030204" pitchFamily="18" charset="0"/>
                <a:ea typeface="Cambria" panose="02040503050406030204" pitchFamily="18" charset="0"/>
              </a:rPr>
              <a:t>στο συγκρότημα της Πατησίων </a:t>
            </a:r>
            <a:br>
              <a:rPr lang="en-US" sz="1400" dirty="0">
                <a:latin typeface="Cambria" panose="02040503050406030204" pitchFamily="18" charset="0"/>
                <a:ea typeface="Cambria" panose="02040503050406030204" pitchFamily="18" charset="0"/>
              </a:rPr>
            </a:br>
            <a:r>
              <a:rPr lang="el-GR" sz="1400" dirty="0">
                <a:latin typeface="Cambria" panose="02040503050406030204" pitchFamily="18" charset="0"/>
                <a:ea typeface="Cambria" panose="02040503050406030204" pitchFamily="18" charset="0"/>
              </a:rPr>
              <a:t>(κτ. </a:t>
            </a:r>
            <a:r>
              <a:rPr lang="el-GR" sz="1400" dirty="0" err="1">
                <a:latin typeface="Cambria" panose="02040503050406030204" pitchFamily="18" charset="0"/>
                <a:ea typeface="Cambria" panose="02040503050406030204" pitchFamily="18" charset="0"/>
              </a:rPr>
              <a:t>Μπουμπουλίνας</a:t>
            </a:r>
            <a:r>
              <a:rPr lang="el-GR" sz="1400" dirty="0">
                <a:latin typeface="Cambria" panose="02040503050406030204" pitchFamily="18" charset="0"/>
                <a:ea typeface="Cambria" panose="02040503050406030204" pitchFamily="18" charset="0"/>
              </a:rPr>
              <a:t>, 5</a:t>
            </a:r>
            <a:r>
              <a:rPr lang="el-GR" sz="1400" baseline="30000" dirty="0">
                <a:latin typeface="Cambria" panose="02040503050406030204" pitchFamily="18" charset="0"/>
                <a:ea typeface="Cambria" panose="02040503050406030204" pitchFamily="18" charset="0"/>
              </a:rPr>
              <a:t>ος</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όρ</a:t>
            </a:r>
            <a:r>
              <a:rPr lang="el-GR" sz="1400" dirty="0">
                <a:latin typeface="Cambria" panose="02040503050406030204" pitchFamily="18" charset="0"/>
                <a:ea typeface="Cambria" panose="02040503050406030204" pitchFamily="18" charset="0"/>
              </a:rPr>
              <a:t>.)</a:t>
            </a:r>
            <a:endParaRPr lang="el-GR" sz="1400" dirty="0">
              <a:latin typeface="Cambria" panose="02040503050406030204" pitchFamily="18" charset="0"/>
              <a:ea typeface="Cambria" panose="02040503050406030204" pitchFamily="18" charset="0"/>
            </a:endParaRPr>
          </a:p>
          <a:p>
            <a:pPr fontAlgn="base">
              <a:lnSpc>
                <a:spcPct val="150000"/>
              </a:lnSpc>
            </a:pPr>
            <a:r>
              <a:rPr lang="en-US" sz="1400" dirty="0">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Στους χώρους αυτούς και σε εγκαταστάσεις εκτός του Ιδρύματος </a:t>
            </a:r>
            <a:br>
              <a:rPr lang="en-US" sz="1400" dirty="0">
                <a:latin typeface="Cambria" panose="02040503050406030204" pitchFamily="18" charset="0"/>
                <a:ea typeface="Cambria" panose="02040503050406030204" pitchFamily="18" charset="0"/>
              </a:rPr>
            </a:br>
            <a:r>
              <a:rPr lang="en-US" sz="1400" dirty="0">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παρέχονται αθλητικές υπηρεσίες σε τρεις άξονες:</a:t>
            </a:r>
            <a:endParaRPr lang="el-GR" sz="1400" dirty="0">
              <a:latin typeface="Cambria" panose="02040503050406030204" pitchFamily="18" charset="0"/>
              <a:ea typeface="Cambria" panose="02040503050406030204" pitchFamily="18" charset="0"/>
            </a:endParaRPr>
          </a:p>
          <a:p>
            <a:pPr lvl="1" indent="-184150" algn="just" fontAlgn="base">
              <a:lnSpc>
                <a:spcPct val="150000"/>
              </a:lnSpc>
              <a:buFont typeface="+mj-lt"/>
              <a:buAutoNum type="arabicPeriod"/>
            </a:pPr>
            <a:r>
              <a:rPr lang="el-GR" sz="1400" dirty="0">
                <a:latin typeface="Cambria" panose="02040503050406030204" pitchFamily="18" charset="0"/>
                <a:ea typeface="Cambria" panose="02040503050406030204" pitchFamily="18" charset="0"/>
              </a:rPr>
              <a:t>Εκμάθηση αθλημάτων, όπως Ιστιοπλοΐα, </a:t>
            </a:r>
            <a:r>
              <a:rPr lang="en-US" sz="1400" dirty="0">
                <a:latin typeface="Cambria" panose="02040503050406030204" pitchFamily="18" charset="0"/>
                <a:ea typeface="Cambria" panose="02040503050406030204" pitchFamily="18" charset="0"/>
              </a:rPr>
              <a:t>W</a:t>
            </a:r>
            <a:r>
              <a:rPr lang="el-GR" sz="1400" dirty="0" err="1">
                <a:latin typeface="Cambria" panose="02040503050406030204" pitchFamily="18" charset="0"/>
                <a:ea typeface="Cambria" panose="02040503050406030204" pitchFamily="18" charset="0"/>
              </a:rPr>
              <a:t>indsurfing</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Υπο-βρύχιες</a:t>
            </a:r>
            <a:r>
              <a:rPr lang="el-GR" sz="1400" dirty="0">
                <a:latin typeface="Cambria" panose="02040503050406030204" pitchFamily="18" charset="0"/>
                <a:ea typeface="Cambria" panose="02040503050406030204" pitchFamily="18" charset="0"/>
              </a:rPr>
              <a:t> καταδύσεις, Θαλάσσιο Σκι, Ιππασία, Αναρρίχηση, </a:t>
            </a:r>
            <a:r>
              <a:rPr lang="el-GR" sz="1400" dirty="0" err="1">
                <a:latin typeface="Cambria" panose="02040503050406030204" pitchFamily="18" charset="0"/>
                <a:ea typeface="Cambria" panose="02040503050406030204" pitchFamily="18" charset="0"/>
              </a:rPr>
              <a:t>Rafting</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Beach</a:t>
            </a:r>
            <a:r>
              <a:rPr lang="el-GR" sz="1400"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V</a:t>
            </a:r>
            <a:r>
              <a:rPr lang="el-GR" sz="1400" dirty="0" err="1">
                <a:latin typeface="Cambria" panose="02040503050406030204" pitchFamily="18" charset="0"/>
                <a:ea typeface="Cambria" panose="02040503050406030204" pitchFamily="18" charset="0"/>
              </a:rPr>
              <a:t>olley</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Yoga</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Pilates</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Total</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body</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Tabata</a:t>
            </a:r>
            <a:r>
              <a:rPr lang="el-GR" sz="1400" dirty="0">
                <a:latin typeface="Cambria" panose="02040503050406030204" pitchFamily="18" charset="0"/>
                <a:ea typeface="Cambria" panose="02040503050406030204" pitchFamily="18" charset="0"/>
              </a:rPr>
              <a:t>, Cross </a:t>
            </a:r>
            <a:r>
              <a:rPr lang="el-GR" sz="1400" dirty="0" err="1">
                <a:latin typeface="Cambria" panose="02040503050406030204" pitchFamily="18" charset="0"/>
                <a:ea typeface="Cambria" panose="02040503050406030204" pitchFamily="18" charset="0"/>
              </a:rPr>
              <a:t>Training</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Futsal</a:t>
            </a:r>
            <a:r>
              <a:rPr lang="el-GR" sz="1400" dirty="0">
                <a:latin typeface="Cambria" panose="02040503050406030204" pitchFamily="18" charset="0"/>
                <a:ea typeface="Cambria" panose="02040503050406030204" pitchFamily="18" charset="0"/>
              </a:rPr>
              <a:t>, </a:t>
            </a:r>
            <a:r>
              <a:rPr lang="el-GR" sz="1400" dirty="0" err="1">
                <a:latin typeface="Cambria" panose="02040503050406030204" pitchFamily="18" charset="0"/>
                <a:ea typeface="Cambria" panose="02040503050406030204" pitchFamily="18" charset="0"/>
              </a:rPr>
              <a:t>Padel</a:t>
            </a:r>
            <a:r>
              <a:rPr lang="el-GR" sz="1400" dirty="0">
                <a:latin typeface="Cambria" panose="02040503050406030204" pitchFamily="18" charset="0"/>
                <a:ea typeface="Cambria" panose="02040503050406030204" pitchFamily="18" charset="0"/>
              </a:rPr>
              <a:t>, Πολεμικές τέχνες, Τένις, </a:t>
            </a:r>
            <a:r>
              <a:rPr lang="el-GR" sz="1400" dirty="0" err="1">
                <a:latin typeface="Cambria" panose="02040503050406030204" pitchFamily="18" charset="0"/>
                <a:ea typeface="Cambria" panose="02040503050406030204" pitchFamily="18" charset="0"/>
              </a:rPr>
              <a:t>Πετοσφαίριση</a:t>
            </a:r>
            <a:r>
              <a:rPr lang="el-GR" sz="1400" dirty="0">
                <a:latin typeface="Cambria" panose="02040503050406030204" pitchFamily="18" charset="0"/>
                <a:ea typeface="Cambria" panose="02040503050406030204" pitchFamily="18" charset="0"/>
              </a:rPr>
              <a:t>, Καλαθοσφαίριση, Ποδόσφαιρο, Υδατοσφαίριση, </a:t>
            </a:r>
            <a:r>
              <a:rPr lang="el-GR" sz="1400" dirty="0" err="1">
                <a:latin typeface="Cambria" panose="02040503050406030204" pitchFamily="18" charset="0"/>
                <a:ea typeface="Cambria" panose="02040503050406030204" pitchFamily="18" charset="0"/>
              </a:rPr>
              <a:t>Καλαθοσφαί-ριση</a:t>
            </a:r>
            <a:r>
              <a:rPr lang="el-GR" sz="1400" dirty="0">
                <a:latin typeface="Cambria" panose="02040503050406030204" pitchFamily="18" charset="0"/>
                <a:ea typeface="Cambria" panose="02040503050406030204" pitchFamily="18" charset="0"/>
              </a:rPr>
              <a:t> 3Χ3, Κλασικός αθλητισμός και αρκετών άλλων.</a:t>
            </a:r>
            <a:endParaRPr lang="el-GR" sz="1400" dirty="0">
              <a:latin typeface="Cambria" panose="02040503050406030204" pitchFamily="18" charset="0"/>
              <a:ea typeface="Cambria" panose="02040503050406030204" pitchFamily="18" charset="0"/>
            </a:endParaRPr>
          </a:p>
          <a:p>
            <a:pPr lvl="1" indent="-184150" algn="just" fontAlgn="base">
              <a:lnSpc>
                <a:spcPct val="150000"/>
              </a:lnSpc>
              <a:buFont typeface="+mj-lt"/>
              <a:buAutoNum type="arabicPeriod"/>
            </a:pPr>
            <a:r>
              <a:rPr lang="el-GR" sz="1400" dirty="0">
                <a:latin typeface="Cambria" panose="02040503050406030204" pitchFamily="18" charset="0"/>
                <a:ea typeface="Cambria" panose="02040503050406030204" pitchFamily="18" charset="0"/>
              </a:rPr>
              <a:t>Διεξαγωγή ετήσιων εσωτερικών πρωταθλημάτων.</a:t>
            </a:r>
            <a:endParaRPr lang="el-GR" sz="1400" dirty="0">
              <a:latin typeface="Cambria" panose="02040503050406030204" pitchFamily="18" charset="0"/>
              <a:ea typeface="Cambria" panose="02040503050406030204" pitchFamily="18" charset="0"/>
            </a:endParaRPr>
          </a:p>
          <a:p>
            <a:pPr lvl="1" indent="-184150" algn="just" fontAlgn="base">
              <a:lnSpc>
                <a:spcPct val="150000"/>
              </a:lnSpc>
              <a:buFont typeface="+mj-lt"/>
              <a:buAutoNum type="arabicPeriod"/>
            </a:pPr>
            <a:r>
              <a:rPr lang="el-GR" sz="1400" dirty="0">
                <a:latin typeface="Cambria" panose="02040503050406030204" pitchFamily="18" charset="0"/>
                <a:ea typeface="Cambria" panose="02040503050406030204" pitchFamily="18" charset="0"/>
              </a:rPr>
              <a:t>Συμμετοχή αντιπροσωπευτικών αθλητικών ομάδων του Ιδρύματος σε Πανελλήνια, Διεθνή, Πανευρωπαϊκά και Παγκόσμια Πανεπιστημιακά Πρωταθλήματα.</a:t>
            </a:r>
            <a:endParaRPr lang="el-GR" sz="1600" dirty="0">
              <a:latin typeface="Cambria" panose="02040503050406030204" pitchFamily="18" charset="0"/>
              <a:ea typeface="Cambria" panose="02040503050406030204" pitchFamily="18" charset="0"/>
            </a:endParaRPr>
          </a:p>
          <a:p>
            <a:pPr lvl="1" algn="just" fontAlgn="base">
              <a:spcAft>
                <a:spcPts val="600"/>
              </a:spcAft>
              <a:buFont typeface="+mj-lt"/>
              <a:buAutoNum type="arabicPeriod"/>
            </a:pPr>
            <a:endParaRPr lang="en-US" sz="800" dirty="0">
              <a:latin typeface="Cambria" panose="02040503050406030204" pitchFamily="18" charset="0"/>
              <a:ea typeface="Cambria" panose="02040503050406030204" pitchFamily="18" charset="0"/>
            </a:endParaRPr>
          </a:p>
          <a:p>
            <a:pPr lvl="1" algn="just" fontAlgn="base">
              <a:spcAft>
                <a:spcPts val="600"/>
              </a:spcAft>
              <a:buFont typeface="+mj-lt"/>
              <a:buAutoNum type="arabicPeriod"/>
            </a:pPr>
            <a:endParaRPr lang="el-GR" sz="800" dirty="0">
              <a:latin typeface="Cambria" panose="02040503050406030204" pitchFamily="18" charset="0"/>
              <a:ea typeface="Cambria" panose="02040503050406030204" pitchFamily="18" charset="0"/>
            </a:endParaRP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8393" r="13373"/>
          <a:stretch>
            <a:fillRect/>
          </a:stretch>
        </p:blipFill>
        <p:spPr bwMode="auto">
          <a:xfrm>
            <a:off x="9199938" y="12878"/>
            <a:ext cx="3002148" cy="184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9938" y="1906954"/>
            <a:ext cx="2981089" cy="1412513"/>
          </a:xfrm>
          <a:prstGeom prst="rect">
            <a:avLst/>
          </a:prstGeom>
        </p:spPr>
      </p:pic>
      <p:pic>
        <p:nvPicPr>
          <p:cNvPr id="32" name="Εικόνα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9938" y="3350446"/>
            <a:ext cx="2981089" cy="1965073"/>
          </a:xfrm>
          <a:prstGeom prst="rect">
            <a:avLst/>
          </a:prstGeom>
        </p:spPr>
      </p:pic>
      <p:pic>
        <p:nvPicPr>
          <p:cNvPr id="34" name="Γραφικό 3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2253" y="5355923"/>
            <a:ext cx="1476717" cy="1476717"/>
          </a:xfrm>
          <a:prstGeom prst="rect">
            <a:avLst/>
          </a:prstGeom>
        </p:spPr>
      </p:pic>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2900">
        <p159:morph option="byObject"/>
      </p:transition>
    </mc:Choice>
    <mc:Fallback>
      <p:transition spd="slow" advTm="229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heel(1)">
                                      <p:cBhvr>
                                        <p:cTn id="1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7" name="TextBox 6"/>
          <p:cNvSpPr txBox="1"/>
          <p:nvPr/>
        </p:nvSpPr>
        <p:spPr>
          <a:xfrm>
            <a:off x="342947" y="536373"/>
            <a:ext cx="2856145" cy="461665"/>
          </a:xfrm>
          <a:prstGeom prst="rect">
            <a:avLst/>
          </a:prstGeom>
          <a:noFill/>
        </p:spPr>
        <p:txBody>
          <a:bodyPr wrap="square" rtlCol="0">
            <a:spAutoFit/>
          </a:bodyPr>
          <a:lstStyle/>
          <a:p>
            <a:pPr algn="ctr"/>
            <a:r>
              <a:rPr lang="el-GR" sz="1200" b="1" dirty="0">
                <a:latin typeface="Cambria" panose="02040503050406030204" pitchFamily="18" charset="0"/>
                <a:ea typeface="Cambria" panose="02040503050406030204" pitchFamily="18" charset="0"/>
              </a:rPr>
              <a:t>ΕΘΝΙΚΟ ΜΕΤΣΟΒΙΟ ΠΟΛΥΤΕΧΝΕΙΟ</a:t>
            </a:r>
            <a:endParaRPr lang="el-GR" sz="1200" b="1" dirty="0">
              <a:latin typeface="Cambria" panose="02040503050406030204" pitchFamily="18" charset="0"/>
              <a:ea typeface="Cambria" panose="02040503050406030204" pitchFamily="18" charset="0"/>
            </a:endParaRPr>
          </a:p>
          <a:p>
            <a:pPr algn="ctr"/>
            <a:r>
              <a:rPr lang="el-GR" sz="1200" b="1" dirty="0">
                <a:latin typeface="Cambria" panose="02040503050406030204" pitchFamily="18" charset="0"/>
                <a:ea typeface="Cambria" panose="02040503050406030204" pitchFamily="18" charset="0"/>
              </a:rPr>
              <a:t>ΔΙΕΥΘΥΝΣΗ ΜΕΡΙΜΝΑΣ</a:t>
            </a:r>
            <a:endParaRPr lang="el-GR" sz="1200" b="1" dirty="0">
              <a:latin typeface="Cambria" panose="02040503050406030204" pitchFamily="18" charset="0"/>
              <a:ea typeface="Cambria" panose="02040503050406030204" pitchFamily="18" charset="0"/>
            </a:endParaRPr>
          </a:p>
        </p:txBody>
      </p:sp>
      <p:sp>
        <p:nvSpPr>
          <p:cNvPr id="16" name="TextBox 15"/>
          <p:cNvSpPr txBox="1"/>
          <p:nvPr/>
        </p:nvSpPr>
        <p:spPr>
          <a:xfrm>
            <a:off x="9185242" y="1229644"/>
            <a:ext cx="2592000" cy="648000"/>
          </a:xfrm>
          <a:prstGeom prst="rect">
            <a:avLst/>
          </a:prstGeom>
          <a:solidFill>
            <a:schemeClr val="tx2">
              <a:lumMod val="60000"/>
              <a:lumOff val="40000"/>
            </a:schemeClr>
          </a:solidFill>
        </p:spPr>
        <p:txBody>
          <a:bodyPr wrap="square">
            <a:spAutoFit/>
          </a:bodyPr>
          <a:lstStyle/>
          <a:p>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Μουσικό Τμήμα</a:t>
            </a:r>
            <a:endParaRPr lang="el-GR" dirty="0">
              <a:solidFill>
                <a:schemeClr val="bg1"/>
              </a:solidFill>
            </a:endParaRPr>
          </a:p>
        </p:txBody>
      </p:sp>
      <p:sp>
        <p:nvSpPr>
          <p:cNvPr id="20" name="TextBox 19"/>
          <p:cNvSpPr txBox="1"/>
          <p:nvPr/>
        </p:nvSpPr>
        <p:spPr>
          <a:xfrm>
            <a:off x="387323" y="1363282"/>
            <a:ext cx="2592000" cy="684803"/>
          </a:xfrm>
          <a:prstGeom prst="rect">
            <a:avLst/>
          </a:prstGeom>
          <a:solidFill>
            <a:schemeClr val="tx2">
              <a:lumMod val="60000"/>
              <a:lumOff val="40000"/>
            </a:schemeClr>
          </a:solidFill>
        </p:spPr>
        <p:txBody>
          <a:bodyPr wrap="square">
            <a:spAutoFit/>
          </a:bodyPr>
          <a:lstStyle/>
          <a:p>
            <a:pPr marL="0" indent="0" algn="ctr" eaLnBrk="0" fontAlgn="base" hangingPunct="0">
              <a:spcBef>
                <a:spcPct val="0"/>
              </a:spcBef>
              <a:spcAft>
                <a:spcPts val="300"/>
              </a:spcAft>
            </a:pP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Ιατρικό Τμήμα</a:t>
            </a:r>
            <a:endParaRPr lang="en-US"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marL="0" indent="0" algn="ctr" eaLnBrk="0" fontAlgn="base" hangingPunct="0">
              <a:spcBef>
                <a:spcPct val="0"/>
              </a:spcBef>
              <a:spcAft>
                <a:spcPts val="300"/>
              </a:spcAft>
            </a:pPr>
            <a:endParaRPr lang="el-GR" altLang="el-GR" sz="1800" dirty="0">
              <a:solidFill>
                <a:schemeClr val="bg1"/>
              </a:solidFill>
              <a:latin typeface="Cambria" panose="02040503050406030204" pitchFamily="18" charset="0"/>
              <a:ea typeface="Cambria" panose="02040503050406030204" pitchFamily="18" charset="0"/>
            </a:endParaRPr>
          </a:p>
        </p:txBody>
      </p:sp>
      <p:grpSp>
        <p:nvGrpSpPr>
          <p:cNvPr id="2" name="Ομάδα 1"/>
          <p:cNvGrpSpPr/>
          <p:nvPr/>
        </p:nvGrpSpPr>
        <p:grpSpPr>
          <a:xfrm>
            <a:off x="3336021" y="1363282"/>
            <a:ext cx="2655609" cy="3085629"/>
            <a:chOff x="-8352117" y="3243931"/>
            <a:chExt cx="2655609" cy="3085629"/>
          </a:xfrm>
        </p:grpSpPr>
        <p:sp>
          <p:nvSpPr>
            <p:cNvPr id="14" name="TextBox 13"/>
            <p:cNvSpPr txBox="1"/>
            <p:nvPr/>
          </p:nvSpPr>
          <p:spPr>
            <a:xfrm>
              <a:off x="-8288508" y="3243931"/>
              <a:ext cx="2592000" cy="648000"/>
            </a:xfrm>
            <a:prstGeom prst="rect">
              <a:avLst/>
            </a:prstGeom>
            <a:solidFill>
              <a:schemeClr val="tx2">
                <a:lumMod val="60000"/>
                <a:lumOff val="40000"/>
              </a:schemeClr>
            </a:solidFill>
          </p:spPr>
          <p:txBody>
            <a:bodyPr wrap="square">
              <a:spAutoFit/>
            </a:bodyPr>
            <a:lstStyle/>
            <a:p>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Φοιτητικής Μέριμνας </a:t>
              </a:r>
              <a:r>
                <a:rPr lang="el-GR" altLang="el-GR" sz="1800" dirty="0">
                  <a:solidFill>
                    <a:schemeClr val="bg1"/>
                  </a:solidFill>
                  <a:latin typeface="Cambria" panose="02040503050406030204" pitchFamily="18" charset="0"/>
                  <a:ea typeface="Cambria" panose="02040503050406030204" pitchFamily="18" charset="0"/>
                  <a:cs typeface="Calibri" panose="020F0502020204030204" pitchFamily="34" charset="0"/>
                </a:rPr>
                <a:t>    </a:t>
              </a:r>
              <a:endParaRPr lang="el-GR" dirty="0">
                <a:solidFill>
                  <a:schemeClr val="bg1"/>
                </a:solidFill>
              </a:endParaRPr>
            </a:p>
          </p:txBody>
        </p:sp>
        <p:sp>
          <p:nvSpPr>
            <p:cNvPr id="4" name="TextBox 3"/>
            <p:cNvSpPr txBox="1"/>
            <p:nvPr/>
          </p:nvSpPr>
          <p:spPr>
            <a:xfrm>
              <a:off x="-8352117" y="4267457"/>
              <a:ext cx="2411167" cy="2062103"/>
            </a:xfrm>
            <a:prstGeom prst="rect">
              <a:avLst/>
            </a:prstGeom>
            <a:noFill/>
          </p:spPr>
          <p:txBody>
            <a:bodyPr wrap="square">
              <a:spAutoFit/>
            </a:bodyPr>
            <a:lstStyle/>
            <a:p>
              <a:pPr marL="0" indent="0">
                <a:buNone/>
              </a:pPr>
              <a:r>
                <a:rPr lang="el-GR" sz="1600" dirty="0">
                  <a:effectLst/>
                  <a:latin typeface="Cambria" panose="02040503050406030204" pitchFamily="18" charset="0"/>
                  <a:ea typeface="Cambria" panose="02040503050406030204" pitchFamily="18" charset="0"/>
                  <a:cs typeface="Times New Roman" panose="02020603050405020304" pitchFamily="18" charset="0"/>
                </a:rPr>
                <a:t>1. Δωρεάν Σίτιση – Κάρτα Σίτισης</a:t>
              </a:r>
              <a:endParaRPr lang="el-GR" sz="16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l-GR" sz="1600" dirty="0">
                  <a:effectLst/>
                  <a:latin typeface="Cambria" panose="02040503050406030204" pitchFamily="18" charset="0"/>
                  <a:ea typeface="Cambria" panose="02040503050406030204" pitchFamily="18" charset="0"/>
                  <a:cs typeface="Times New Roman" panose="02020603050405020304" pitchFamily="18" charset="0"/>
                </a:rPr>
                <a:t>2. Βραβεία – Υποτροφίες</a:t>
              </a:r>
              <a:endParaRPr lang="el-GR" sz="16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l-GR" sz="1600" dirty="0">
                  <a:effectLst/>
                  <a:latin typeface="Cambria" panose="02040503050406030204" pitchFamily="18" charset="0"/>
                  <a:ea typeface="Cambria" panose="02040503050406030204" pitchFamily="18" charset="0"/>
                  <a:cs typeface="Times New Roman" panose="02020603050405020304" pitchFamily="18" charset="0"/>
                </a:rPr>
                <a:t>3</a:t>
              </a:r>
              <a:r>
                <a:rPr lang="el-GR" sz="1600" i="1" dirty="0">
                  <a:effectLst/>
                  <a:latin typeface="Cambria" panose="02040503050406030204" pitchFamily="18" charset="0"/>
                  <a:ea typeface="Cambria" panose="02040503050406030204" pitchFamily="18" charset="0"/>
                  <a:cs typeface="Times New Roman" panose="02020603050405020304" pitchFamily="18" charset="0"/>
                </a:rPr>
                <a:t>. </a:t>
              </a:r>
              <a:r>
                <a:rPr lang="el-GR" sz="1600" dirty="0">
                  <a:effectLst/>
                  <a:latin typeface="Cambria" panose="02040503050406030204" pitchFamily="18" charset="0"/>
                  <a:ea typeface="Cambria" panose="02040503050406030204" pitchFamily="18" charset="0"/>
                  <a:cs typeface="Times New Roman" panose="02020603050405020304" pitchFamily="18" charset="0"/>
                </a:rPr>
                <a:t>Στεγαστικό Φοιτητικό Επίδομα</a:t>
              </a:r>
              <a:endParaRPr lang="el-GR" sz="16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l-GR" sz="1600" dirty="0">
                  <a:effectLst/>
                  <a:latin typeface="Cambria" panose="02040503050406030204" pitchFamily="18" charset="0"/>
                  <a:ea typeface="Cambria" panose="02040503050406030204" pitchFamily="18" charset="0"/>
                  <a:cs typeface="Times New Roman" panose="02020603050405020304" pitchFamily="18" charset="0"/>
                </a:rPr>
                <a:t>4. </a:t>
              </a:r>
              <a:r>
                <a:rPr lang="el-GR" sz="1400" dirty="0">
                  <a:effectLst/>
                  <a:latin typeface="Cambria" panose="02040503050406030204" pitchFamily="18" charset="0"/>
                  <a:ea typeface="Cambria" panose="02040503050406030204" pitchFamily="18" charset="0"/>
                  <a:cs typeface="Times New Roman" panose="02020603050405020304" pitchFamily="18" charset="0"/>
                </a:rPr>
                <a:t>Οικονομική</a:t>
              </a:r>
              <a:r>
                <a:rPr lang="el-GR" sz="1600" dirty="0">
                  <a:effectLst/>
                  <a:latin typeface="Cambria" panose="02040503050406030204" pitchFamily="18" charset="0"/>
                  <a:ea typeface="Cambria" panose="02040503050406030204" pitchFamily="18" charset="0"/>
                  <a:cs typeface="Times New Roman" panose="02020603050405020304" pitchFamily="18" charset="0"/>
                </a:rPr>
                <a:t> Ενίσχυση Συμμετοχής Υποψηφίων Διδακτόρων σε Συνέδρια</a:t>
              </a:r>
              <a:endParaRPr lang="el-GR" sz="16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6" name="TextBox 5"/>
          <p:cNvSpPr txBox="1"/>
          <p:nvPr/>
        </p:nvSpPr>
        <p:spPr>
          <a:xfrm>
            <a:off x="9104547" y="2011282"/>
            <a:ext cx="2467408" cy="3754874"/>
          </a:xfrm>
          <a:prstGeom prst="rect">
            <a:avLst/>
          </a:prstGeom>
          <a:noFill/>
        </p:spPr>
        <p:txBody>
          <a:bodyPr wrap="square">
            <a:spAutoFit/>
          </a:bodyPr>
          <a:lstStyle/>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εκμάθηση μουσικού οργάνου (πιάνο, κιθάρα, βιολί, σαξόφωνο, κρουστά) </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συμμετοχή σε μικτή χορωδία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εγγραφή στον </a:t>
            </a:r>
            <a:r>
              <a:rPr lang="en-US" sz="1400" dirty="0">
                <a:effectLst/>
                <a:latin typeface="Cambria" panose="02040503050406030204" pitchFamily="18" charset="0"/>
                <a:ea typeface="Cambria" panose="02040503050406030204" pitchFamily="18" charset="0"/>
                <a:cs typeface="Times New Roman" panose="02020603050405020304" pitchFamily="18" charset="0"/>
              </a:rPr>
              <a:t>θ</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εατρικό</a:t>
            </a:r>
            <a:r>
              <a:rPr lang="el-GR" sz="14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dirty="0">
                <a:latin typeface="Cambria" panose="02040503050406030204" pitchFamily="18" charset="0"/>
                <a:ea typeface="Cambria" panose="02040503050406030204" pitchFamily="18" charset="0"/>
                <a:cs typeface="Times New Roman" panose="02020603050405020304" pitchFamily="18" charset="0"/>
              </a:rPr>
              <a:t>τ</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ομέα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παρακολούθηση μαθημάτων </a:t>
            </a:r>
            <a:r>
              <a:rPr lang="en-US" sz="1400" dirty="0">
                <a:effectLst/>
                <a:latin typeface="Cambria" panose="02040503050406030204" pitchFamily="18" charset="0"/>
                <a:ea typeface="Cambria" panose="02040503050406030204" pitchFamily="18" charset="0"/>
                <a:cs typeface="Times New Roman" panose="02020603050405020304" pitchFamily="18" charset="0"/>
              </a:rPr>
              <a:t>θ</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εατρολογίας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σ</a:t>
            </a:r>
            <a:r>
              <a:rPr lang="el-GR" sz="1400" dirty="0">
                <a:effectLst/>
                <a:latin typeface="Cambria" panose="02040503050406030204" pitchFamily="18" charset="0"/>
                <a:ea typeface="Cambria" panose="02040503050406030204" pitchFamily="18" charset="0"/>
                <a:cs typeface="Times New Roman" panose="02020603050405020304" pitchFamily="18" charset="0"/>
              </a:rPr>
              <a:t>υμμετοχή στον χορευτικό τομέα (χοροί κρητικοί, παραδοσιακοί,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latin</a:t>
            </a:r>
            <a:r>
              <a:rPr lang="en-US" sz="1400" dirty="0">
                <a:latin typeface="Cambria" panose="02040503050406030204" pitchFamily="18" charset="0"/>
                <a:ea typeface="Cambria" panose="02040503050406030204" pitchFamily="18" charset="0"/>
                <a:cs typeface="Times New Roman" panose="02020603050405020304" pitchFamily="18" charset="0"/>
              </a:rPr>
              <a:t>, salsa)</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χρήση του </a:t>
            </a:r>
            <a:r>
              <a:rPr lang="en-US" sz="1400" dirty="0">
                <a:effectLst/>
                <a:latin typeface="Cambria" panose="02040503050406030204" pitchFamily="18" charset="0"/>
                <a:ea typeface="Cambria" panose="02040503050406030204" pitchFamily="18" charset="0"/>
                <a:cs typeface="Times New Roman" panose="02020603050405020304" pitchFamily="18" charset="0"/>
              </a:rPr>
              <a:t>σ</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τούντιο</a:t>
            </a:r>
            <a:r>
              <a:rPr lang="el-GR" sz="14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dirty="0">
                <a:latin typeface="Cambria" panose="02040503050406030204" pitchFamily="18" charset="0"/>
                <a:ea typeface="Cambria" panose="02040503050406030204" pitchFamily="18" charset="0"/>
                <a:cs typeface="Times New Roman" panose="02020603050405020304" pitchFamily="18" charset="0"/>
              </a:rPr>
              <a:t>μ</a:t>
            </a:r>
            <a:r>
              <a:rPr lang="el-GR" sz="1400" dirty="0" err="1">
                <a:effectLst/>
                <a:latin typeface="Cambria" panose="02040503050406030204" pitchFamily="18" charset="0"/>
                <a:ea typeface="Cambria" panose="02040503050406030204" pitchFamily="18" charset="0"/>
                <a:cs typeface="Times New Roman" panose="02020603050405020304" pitchFamily="18" charset="0"/>
              </a:rPr>
              <a:t>ουσικής</a:t>
            </a:r>
            <a:r>
              <a:rPr lang="el-GR" sz="1400" dirty="0">
                <a:effectLst/>
                <a:latin typeface="Cambria" panose="02040503050406030204" pitchFamily="18" charset="0"/>
                <a:ea typeface="Cambria" panose="02040503050406030204" pitchFamily="18" charset="0"/>
                <a:cs typeface="Times New Roman" panose="02020603050405020304" pitchFamily="18" charset="0"/>
              </a:rPr>
              <a:t> από φοιτητικά μουσικά συγκροτήματα.</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5" name="Ομάδα 4"/>
          <p:cNvGrpSpPr/>
          <p:nvPr/>
        </p:nvGrpSpPr>
        <p:grpSpPr>
          <a:xfrm>
            <a:off x="6357583" y="1264870"/>
            <a:ext cx="2647077" cy="5398286"/>
            <a:chOff x="3403224" y="1229644"/>
            <a:chExt cx="2647077" cy="5398286"/>
          </a:xfrm>
        </p:grpSpPr>
        <p:sp>
          <p:nvSpPr>
            <p:cNvPr id="18" name="TextBox 17"/>
            <p:cNvSpPr txBox="1"/>
            <p:nvPr/>
          </p:nvSpPr>
          <p:spPr>
            <a:xfrm>
              <a:off x="3403224" y="1229644"/>
              <a:ext cx="2592000" cy="648000"/>
            </a:xfrm>
            <a:prstGeom prst="rect">
              <a:avLst/>
            </a:prstGeom>
            <a:solidFill>
              <a:schemeClr val="tx2">
                <a:lumMod val="60000"/>
                <a:lumOff val="40000"/>
              </a:schemeClr>
            </a:solidFill>
          </p:spPr>
          <p:txBody>
            <a:bodyPr wrap="square">
              <a:spAutoFit/>
            </a:bodyPr>
            <a:lstStyle/>
            <a:p>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Φυσικής Αγωγής</a:t>
              </a:r>
              <a:endParaRPr lang="el-GR" dirty="0">
                <a:solidFill>
                  <a:schemeClr val="bg1"/>
                </a:solidFill>
              </a:endParaRPr>
            </a:p>
          </p:txBody>
        </p:sp>
        <p:sp>
          <p:nvSpPr>
            <p:cNvPr id="10" name="TextBox 9"/>
            <p:cNvSpPr txBox="1"/>
            <p:nvPr/>
          </p:nvSpPr>
          <p:spPr>
            <a:xfrm>
              <a:off x="3458301" y="2011282"/>
              <a:ext cx="2592000" cy="4616648"/>
            </a:xfrm>
            <a:prstGeom prst="rect">
              <a:avLst/>
            </a:prstGeom>
            <a:noFill/>
          </p:spPr>
          <p:txBody>
            <a:bodyPr wrap="square">
              <a:spAutoFit/>
            </a:bodyPr>
            <a:lstStyle/>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Εκμάθηση αθλημάτων, όπως Ιστιοπλοΐα, </a:t>
              </a:r>
              <a:r>
                <a:rPr lang="en-US" sz="1400" dirty="0">
                  <a:latin typeface="Cambria" panose="02040503050406030204" pitchFamily="18" charset="0"/>
                  <a:ea typeface="Cambria" panose="02040503050406030204" pitchFamily="18" charset="0"/>
                </a:rPr>
                <a:t>W</a:t>
              </a:r>
              <a:r>
                <a:rPr lang="el-GR" sz="1400" b="0" i="0" dirty="0" err="1">
                  <a:effectLst/>
                  <a:latin typeface="Cambria" panose="02040503050406030204" pitchFamily="18" charset="0"/>
                  <a:ea typeface="Cambria" panose="02040503050406030204" pitchFamily="18" charset="0"/>
                </a:rPr>
                <a:t>indsurfing</a:t>
              </a:r>
              <a:r>
                <a:rPr lang="el-GR" sz="1400" b="0" i="0" dirty="0">
                  <a:effectLst/>
                  <a:latin typeface="Cambria" panose="02040503050406030204" pitchFamily="18" charset="0"/>
                  <a:ea typeface="Cambria" panose="02040503050406030204" pitchFamily="18" charset="0"/>
                </a:rPr>
                <a:t>, Υποβρύχιες καταδύσεις, Θαλάσσ</a:t>
              </a:r>
              <a:r>
                <a:rPr lang="el-GR" sz="1400" dirty="0">
                  <a:latin typeface="Cambria" panose="02040503050406030204" pitchFamily="18" charset="0"/>
                  <a:ea typeface="Cambria" panose="02040503050406030204" pitchFamily="18" charset="0"/>
                </a:rPr>
                <a:t>ιο Σκι</a:t>
              </a:r>
              <a:r>
                <a:rPr lang="el-GR" sz="1400" b="0" i="0" dirty="0">
                  <a:effectLst/>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Ι</a:t>
              </a:r>
              <a:r>
                <a:rPr lang="el-GR" sz="1400" b="0" i="0" dirty="0">
                  <a:effectLst/>
                  <a:latin typeface="Cambria" panose="02040503050406030204" pitchFamily="18" charset="0"/>
                  <a:ea typeface="Cambria" panose="02040503050406030204" pitchFamily="18" charset="0"/>
                </a:rPr>
                <a:t>ππασία, </a:t>
              </a:r>
              <a:r>
                <a:rPr lang="el-GR" sz="1400" dirty="0">
                  <a:latin typeface="Cambria" panose="02040503050406030204" pitchFamily="18" charset="0"/>
                  <a:ea typeface="Cambria" panose="02040503050406030204" pitchFamily="18" charset="0"/>
                </a:rPr>
                <a:t>Α</a:t>
              </a:r>
              <a:r>
                <a:rPr lang="el-GR" sz="1400" b="0" i="0" dirty="0">
                  <a:effectLst/>
                  <a:latin typeface="Cambria" panose="02040503050406030204" pitchFamily="18" charset="0"/>
                  <a:ea typeface="Cambria" panose="02040503050406030204" pitchFamily="18" charset="0"/>
                </a:rPr>
                <a:t>ναρρίχηση, </a:t>
              </a:r>
              <a:r>
                <a:rPr lang="el-GR" sz="1400" b="0" i="0" dirty="0" err="1">
                  <a:effectLst/>
                  <a:latin typeface="Cambria" panose="02040503050406030204" pitchFamily="18" charset="0"/>
                  <a:ea typeface="Cambria" panose="02040503050406030204" pitchFamily="18" charset="0"/>
                </a:rPr>
                <a:t>Rafting</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Yoga</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Pilates</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Total</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body</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Tabata</a:t>
              </a:r>
              <a:r>
                <a:rPr lang="el-GR" sz="1400" b="0" i="0" dirty="0">
                  <a:effectLst/>
                  <a:latin typeface="Cambria" panose="02040503050406030204" pitchFamily="18" charset="0"/>
                  <a:ea typeface="Cambria" panose="02040503050406030204" pitchFamily="18" charset="0"/>
                </a:rPr>
                <a:t>, Cross </a:t>
              </a:r>
              <a:r>
                <a:rPr lang="el-GR" sz="1400" b="0" i="0" dirty="0" err="1">
                  <a:effectLst/>
                  <a:latin typeface="Cambria" panose="02040503050406030204" pitchFamily="18" charset="0"/>
                  <a:ea typeface="Cambria" panose="02040503050406030204" pitchFamily="18" charset="0"/>
                </a:rPr>
                <a:t>Training</a:t>
              </a:r>
              <a:r>
                <a:rPr lang="el-GR" sz="1400" b="0" i="0" dirty="0">
                  <a:effectLst/>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Π</a:t>
              </a:r>
              <a:r>
                <a:rPr lang="el-GR" sz="1400" b="0" i="0" dirty="0">
                  <a:effectLst/>
                  <a:latin typeface="Cambria" panose="02040503050406030204" pitchFamily="18" charset="0"/>
                  <a:ea typeface="Cambria" panose="02040503050406030204" pitchFamily="18" charset="0"/>
                </a:rPr>
                <a:t>ολεμικές τέχνες, Τένις, Ποδόσφαιρο, Καλαθοσφαίριση 3Χ3, </a:t>
              </a:r>
              <a:r>
                <a:rPr lang="el-GR" sz="1400" dirty="0">
                  <a:latin typeface="Cambria" panose="02040503050406030204" pitchFamily="18" charset="0"/>
                  <a:ea typeface="Cambria" panose="02040503050406030204" pitchFamily="18" charset="0"/>
                </a:rPr>
                <a:t>κ.α</a:t>
              </a:r>
              <a:r>
                <a:rPr lang="el-GR" sz="1400" b="0" i="0" dirty="0">
                  <a:effectLst/>
                  <a:latin typeface="Cambria" panose="02040503050406030204" pitchFamily="18" charset="0"/>
                  <a:ea typeface="Cambria" panose="02040503050406030204" pitchFamily="18" charset="0"/>
                </a:rPr>
                <a:t>.</a:t>
              </a:r>
              <a:endParaRPr lang="el-GR" sz="1400" b="0" i="0" dirty="0">
                <a:effectLst/>
                <a:latin typeface="Cambria" panose="02040503050406030204" pitchFamily="18" charset="0"/>
                <a:ea typeface="Cambria" panose="02040503050406030204" pitchFamily="18" charset="0"/>
              </a:endParaRPr>
            </a:p>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Διεξαγωγή ετήσιων εσωτερικών πρωταθλημάτων.</a:t>
              </a:r>
              <a:endParaRPr lang="el-GR" sz="1400" b="0" i="0" dirty="0">
                <a:effectLst/>
                <a:latin typeface="Cambria" panose="02040503050406030204" pitchFamily="18" charset="0"/>
                <a:ea typeface="Cambria" panose="02040503050406030204" pitchFamily="18" charset="0"/>
              </a:endParaRPr>
            </a:p>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Συμμετοχή αντιπροσωπευτικών αθλητικών ομάδων του Ιδρύματος σε Πανελλήνια, Διεθνή, Πανευρωπαϊκά και Παγκόσμια Πανεπιστημιακά Πρωταθλήματα.</a:t>
              </a:r>
              <a:endParaRPr lang="el-GR" sz="1400" dirty="0">
                <a:latin typeface="Cambria" panose="02040503050406030204" pitchFamily="18" charset="0"/>
                <a:ea typeface="Cambria" panose="02040503050406030204" pitchFamily="18" charset="0"/>
              </a:endParaRPr>
            </a:p>
          </p:txBody>
        </p:sp>
      </p:grpSp>
      <p:sp>
        <p:nvSpPr>
          <p:cNvPr id="13" name="Content Placeholder 2"/>
          <p:cNvSpPr txBox="1"/>
          <p:nvPr/>
        </p:nvSpPr>
        <p:spPr>
          <a:xfrm>
            <a:off x="406555" y="2011282"/>
            <a:ext cx="2472881" cy="390546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Λειτουργεί ως μονάδα αντιμετώπισης εκτάκτων περιστατικών,  παροχής Πρώτων Βοηθειών και αρωγής στο χώρο του Ε.Μ.Π.</a:t>
            </a:r>
            <a:endParaRPr lang="en-GB" sz="1400" dirty="0">
              <a:latin typeface="Cambria" panose="02040503050406030204" pitchFamily="18" charset="0"/>
              <a:ea typeface="Cambria" panose="02040503050406030204" pitchFamily="18" charset="0"/>
              <a:cs typeface="Times New Roman" panose="02020603050405020304" pitchFamily="18" charset="0"/>
            </a:endParaRPr>
          </a:p>
          <a:p>
            <a:pPr>
              <a:lnSpc>
                <a:spcPct val="100000"/>
              </a:lnSpc>
              <a:buFont typeface="Courier New" panose="02070309020205020404" pitchFamily="49" charset="0"/>
              <a:buChar char="o"/>
            </a:pPr>
            <a:r>
              <a:rPr lang="en-GB" sz="1400" dirty="0">
                <a:latin typeface="Cambria" panose="02040503050406030204" pitchFamily="18" charset="0"/>
                <a:ea typeface="Cambria" panose="02040503050406030204" pitchFamily="18" charset="0"/>
                <a:cs typeface="Times New Roman" panose="02020603050405020304" pitchFamily="18" charset="0"/>
              </a:rPr>
              <a:t>Πα</a:t>
            </a:r>
            <a:r>
              <a:rPr lang="en-GB" sz="1400" dirty="0" err="1">
                <a:latin typeface="Cambria" panose="02040503050406030204" pitchFamily="18" charset="0"/>
                <a:ea typeface="Cambria" panose="02040503050406030204" pitchFamily="18" charset="0"/>
                <a:cs typeface="Times New Roman" panose="02020603050405020304" pitchFamily="18" charset="0"/>
              </a:rPr>
              <a:t>ράλληλ</a:t>
            </a:r>
            <a:r>
              <a:rPr lang="en-GB" sz="1400" dirty="0">
                <a:latin typeface="Cambria" panose="02040503050406030204" pitchFamily="18" charset="0"/>
                <a:ea typeface="Cambria" panose="02040503050406030204" pitchFamily="18" charset="0"/>
                <a:cs typeface="Times New Roman" panose="02020603050405020304" pitchFamily="18" charset="0"/>
              </a:rPr>
              <a:t>α,</a:t>
            </a:r>
            <a:r>
              <a:rPr lang="el-GR" sz="1400" dirty="0">
                <a:latin typeface="Cambria" panose="02040503050406030204" pitchFamily="18" charset="0"/>
                <a:ea typeface="Cambria" panose="02040503050406030204" pitchFamily="18" charset="0"/>
                <a:cs typeface="Times New Roman" panose="02020603050405020304" pitchFamily="18" charset="0"/>
              </a:rPr>
              <a:t> </a:t>
            </a:r>
            <a:r>
              <a:rPr lang="en-GB" sz="1400" dirty="0" err="1">
                <a:latin typeface="Cambria" panose="02040503050406030204" pitchFamily="18" charset="0"/>
                <a:ea typeface="Cambria" panose="02040503050406030204" pitchFamily="18" charset="0"/>
                <a:cs typeface="Times New Roman" panose="02020603050405020304" pitchFamily="18" charset="0"/>
              </a:rPr>
              <a:t>διοργ</a:t>
            </a:r>
            <a:r>
              <a:rPr lang="en-GB" sz="1400" dirty="0">
                <a:latin typeface="Cambria" panose="02040503050406030204" pitchFamily="18" charset="0"/>
                <a:ea typeface="Cambria" panose="02040503050406030204" pitchFamily="18" charset="0"/>
                <a:cs typeface="Times New Roman" panose="02020603050405020304" pitchFamily="18" charset="0"/>
              </a:rPr>
              <a:t>ανώνει σεμινάρια και υποστηρίζει διάφορες εθελοντικές δράσεις, με σημαντικότερη την εθελοντική αιμοδοσία που οργανώνεται από το Εθνικό Κέντρο Αιμοδοσίας (Ε.ΚΕ.Α) και πραγματοποιείται στον χώρο της Κεντρικής Βιβλιοθήκης.</a:t>
            </a:r>
            <a:endParaRPr lang="el-GR" sz="1400" dirty="0">
              <a:latin typeface="Cambria" panose="02040503050406030204" pitchFamily="18" charset="0"/>
              <a:ea typeface="Cambria" panose="02040503050406030204" pitchFamily="18" charset="0"/>
            </a:endParaRPr>
          </a:p>
        </p:txBody>
      </p:sp>
      <p:cxnSp>
        <p:nvCxnSpPr>
          <p:cNvPr id="19" name="Ευθεία γραμμή σύνδεσης 18"/>
          <p:cNvCxnSpPr/>
          <p:nvPr/>
        </p:nvCxnSpPr>
        <p:spPr>
          <a:xfrm>
            <a:off x="3199092" y="1837364"/>
            <a:ext cx="0" cy="465233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6192167" y="1837364"/>
            <a:ext cx="0" cy="465233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9048314" y="1808772"/>
            <a:ext cx="0" cy="465233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Ελεύθερη σχεδίαση: Σχήμα 8"/>
          <p:cNvSpPr/>
          <p:nvPr/>
        </p:nvSpPr>
        <p:spPr>
          <a:xfrm>
            <a:off x="-1" y="0"/>
            <a:ext cx="12191999" cy="6858000"/>
          </a:xfrm>
          <a:custGeom>
            <a:avLst/>
            <a:gdLst>
              <a:gd name="connsiteX0" fmla="*/ 713228 w 12192000"/>
              <a:gd name="connsiteY0" fmla="*/ 302878 h 6858000"/>
              <a:gd name="connsiteX1" fmla="*/ 228600 w 12192000"/>
              <a:gd name="connsiteY1" fmla="*/ 787506 h 6858000"/>
              <a:gd name="connsiteX2" fmla="*/ 228600 w 12192000"/>
              <a:gd name="connsiteY2" fmla="*/ 6461108 h 6858000"/>
              <a:gd name="connsiteX3" fmla="*/ 2651679 w 12192000"/>
              <a:gd name="connsiteY3" fmla="*/ 6461108 h 6858000"/>
              <a:gd name="connsiteX4" fmla="*/ 3136307 w 12192000"/>
              <a:gd name="connsiteY4" fmla="*/ 5976480 h 6858000"/>
              <a:gd name="connsiteX5" fmla="*/ 3136307 w 12192000"/>
              <a:gd name="connsiteY5" fmla="*/ 302878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713228" y="302878"/>
                </a:moveTo>
                <a:cubicBezTo>
                  <a:pt x="445575" y="302878"/>
                  <a:pt x="228600" y="519853"/>
                  <a:pt x="228600" y="787506"/>
                </a:cubicBezTo>
                <a:lnTo>
                  <a:pt x="228600" y="6461108"/>
                </a:lnTo>
                <a:lnTo>
                  <a:pt x="2651679" y="6461108"/>
                </a:lnTo>
                <a:cubicBezTo>
                  <a:pt x="2919332" y="6461108"/>
                  <a:pt x="3136307" y="6244133"/>
                  <a:pt x="3136307" y="5976480"/>
                </a:cubicBezTo>
                <a:lnTo>
                  <a:pt x="3136307" y="302878"/>
                </a:lnTo>
                <a:close/>
                <a:moveTo>
                  <a:pt x="0" y="0"/>
                </a:moveTo>
                <a:lnTo>
                  <a:pt x="12192000" y="0"/>
                </a:lnTo>
                <a:lnTo>
                  <a:pt x="12192000" y="6858000"/>
                </a:lnTo>
                <a:lnTo>
                  <a:pt x="0" y="6858000"/>
                </a:lnTo>
                <a:close/>
              </a:path>
            </a:pathLst>
          </a:custGeom>
          <a:solidFill>
            <a:schemeClr val="tx2">
              <a:lumMod val="60000"/>
              <a:lumOff val="40000"/>
              <a:alpha val="88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l-GR"/>
          </a:p>
        </p:txBody>
      </p:sp>
      <p:pic>
        <p:nvPicPr>
          <p:cNvPr id="22" name="Content Placeholder 4" descr="Stethoscope and clipboard on a table"/>
          <p:cNvPicPr>
            <a:picLocks noChangeAspect="1"/>
          </p:cNvPicPr>
          <p:nvPr/>
        </p:nvPicPr>
        <p:blipFill>
          <a:blip r:embed="rId1" cstate="print">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rcRect t="29351" b="14636"/>
          <a:stretch>
            <a:fillRect/>
          </a:stretch>
        </p:blipFill>
        <p:spPr>
          <a:xfrm rot="5400000">
            <a:off x="7208131" y="1874134"/>
            <a:ext cx="6880284" cy="3087452"/>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1" name="Rectangle 20"/>
          <p:cNvSpPr/>
          <p:nvPr/>
        </p:nvSpPr>
        <p:spPr>
          <a:xfrm>
            <a:off x="3470903" y="324458"/>
            <a:ext cx="2786793" cy="6154420"/>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gn="dist">
              <a:lnSpc>
                <a:spcPct val="200000"/>
              </a:lnSpc>
              <a:spcBef>
                <a:spcPts val="600"/>
              </a:spcBef>
              <a:spcAft>
                <a:spcPts val="600"/>
              </a:spcAft>
            </a:pPr>
            <a:endParaRPr lang="el-GR" sz="1400" dirty="0">
              <a:latin typeface="Cambria" panose="02040503050406030204" pitchFamily="18" charset="0"/>
              <a:ea typeface="Cambria" panose="02040503050406030204" pitchFamily="18" charset="0"/>
            </a:endParaRPr>
          </a:p>
          <a:p>
            <a:pPr marL="87630" algn="dist">
              <a:lnSpc>
                <a:spcPct val="200000"/>
              </a:lnSpc>
              <a:spcBef>
                <a:spcPts val="600"/>
              </a:spcBef>
              <a:spcAft>
                <a:spcPts val="600"/>
              </a:spcAft>
            </a:pPr>
            <a:r>
              <a:rPr lang="el-GR" sz="1400" dirty="0">
                <a:latin typeface="Cambria" panose="02040503050406030204" pitchFamily="18" charset="0"/>
                <a:ea typeface="Cambria" panose="02040503050406030204" pitchFamily="18" charset="0"/>
              </a:rPr>
              <a:t>Το Ιατρείο της Πολυτεχνειούπολης Ζωγράφου στεγάζεται σε ισόγειο κτίσμα, δίπλα στο ισόγειο του κτ.</a:t>
            </a:r>
            <a:r>
              <a:rPr lang="en-US" sz="1400" dirty="0">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Γενικών Εδρών της ΣΕΜΦΕ «Παλαιά Βιβλιοθήκη», παραπλεύρως της κεντρικής πλατείας του </a:t>
            </a:r>
            <a:r>
              <a:rPr lang="en-US" sz="1400" dirty="0">
                <a:latin typeface="Cambria" panose="02040503050406030204" pitchFamily="18" charset="0"/>
                <a:ea typeface="Cambria" panose="02040503050406030204" pitchFamily="18" charset="0"/>
              </a:rPr>
              <a:t>Campus</a:t>
            </a:r>
            <a:r>
              <a:rPr lang="el-GR" sz="1400" dirty="0">
                <a:latin typeface="Cambria" panose="02040503050406030204" pitchFamily="18" charset="0"/>
                <a:ea typeface="Cambria" panose="02040503050406030204" pitchFamily="18" charset="0"/>
              </a:rPr>
              <a:t>. Λειτουργεί παράρτημα στο συγκρότημα της Πατησίων.</a:t>
            </a:r>
            <a:endParaRPr lang="el-GR" sz="1400" dirty="0">
              <a:latin typeface="Cambria" panose="02040503050406030204" pitchFamily="18" charset="0"/>
              <a:ea typeface="Cambria" panose="02040503050406030204" pitchFamily="18" charset="0"/>
            </a:endParaRPr>
          </a:p>
          <a:p>
            <a:pPr marL="87630" algn="dist">
              <a:lnSpc>
                <a:spcPct val="200000"/>
              </a:lnSpc>
              <a:spcBef>
                <a:spcPts val="600"/>
              </a:spcBef>
              <a:spcAft>
                <a:spcPts val="600"/>
              </a:spcAft>
            </a:pPr>
            <a:r>
              <a:rPr lang="el-GR" sz="1400" dirty="0">
                <a:latin typeface="Cambria" panose="02040503050406030204" pitchFamily="18" charset="0"/>
                <a:ea typeface="Cambria" panose="02040503050406030204" pitchFamily="18" charset="0"/>
              </a:rPr>
              <a:t> </a:t>
            </a:r>
            <a:endParaRPr lang="en-US" sz="1400" dirty="0">
              <a:latin typeface="Cambria" panose="02040503050406030204" pitchFamily="18" charset="0"/>
              <a:ea typeface="Cambria" panose="02040503050406030204" pitchFamily="18" charset="0"/>
            </a:endParaRPr>
          </a:p>
          <a:p>
            <a:pPr marL="87630" algn="dist">
              <a:lnSpc>
                <a:spcPct val="200000"/>
              </a:lnSpc>
              <a:spcBef>
                <a:spcPts val="600"/>
              </a:spcBef>
              <a:spcAft>
                <a:spcPts val="600"/>
              </a:spcAft>
            </a:pPr>
            <a:endParaRPr lang="el-GR" sz="1400" dirty="0">
              <a:latin typeface="Cambria" panose="02040503050406030204" pitchFamily="18" charset="0"/>
              <a:ea typeface="Cambria" panose="02040503050406030204" pitchFamily="18" charset="0"/>
            </a:endParaRPr>
          </a:p>
        </p:txBody>
      </p:sp>
      <p:pic>
        <p:nvPicPr>
          <p:cNvPr id="17" name="Γραφικό 1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2675" y="4317612"/>
            <a:ext cx="2095500" cy="2095500"/>
          </a:xfrm>
          <a:prstGeom prst="rect">
            <a:avLst/>
          </a:prstGeom>
        </p:spPr>
      </p:pic>
      <p:sp>
        <p:nvSpPr>
          <p:cNvPr id="30" name="Rectangle 20"/>
          <p:cNvSpPr/>
          <p:nvPr/>
        </p:nvSpPr>
        <p:spPr>
          <a:xfrm>
            <a:off x="6450227" y="339348"/>
            <a:ext cx="2535911" cy="3461385"/>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nchor="ctr">
            <a:spAutoFit/>
          </a:bodyPr>
          <a:lstStyle/>
          <a:p>
            <a:pPr algn="just">
              <a:lnSpc>
                <a:spcPct val="150000"/>
              </a:lnSpc>
              <a:spcBef>
                <a:spcPts val="600"/>
              </a:spcBef>
              <a:spcAft>
                <a:spcPts val="600"/>
              </a:spcAft>
            </a:pPr>
            <a:endParaRPr lang="el-GR" sz="1400" dirty="0">
              <a:latin typeface="Cambria" panose="02040503050406030204" pitchFamily="18" charset="0"/>
              <a:ea typeface="Cambria" panose="02040503050406030204" pitchFamily="18" charset="0"/>
            </a:endParaRPr>
          </a:p>
          <a:p>
            <a:pPr marL="0" lvl="1" algn="ctr">
              <a:lnSpc>
                <a:spcPct val="150000"/>
              </a:lnSpc>
              <a:spcBef>
                <a:spcPts val="600"/>
              </a:spcBef>
              <a:spcAft>
                <a:spcPts val="600"/>
              </a:spcAft>
            </a:pPr>
            <a:r>
              <a:rPr lang="el-GR" sz="1400" dirty="0">
                <a:latin typeface="Cambria" panose="02040503050406030204" pitchFamily="18" charset="0"/>
                <a:ea typeface="Cambria" panose="02040503050406030204" pitchFamily="18" charset="0"/>
              </a:rPr>
              <a:t>Οι αιμοδοσίες σε συνεργασία </a:t>
            </a:r>
            <a:r>
              <a:rPr lang="en-US" sz="1400" dirty="0">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με το ΕΚΕΑ, είναι δώρο ζωής</a:t>
            </a:r>
            <a:r>
              <a:rPr lang="en-US" sz="1400" dirty="0">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στο συνάνθρωπο και η διαδικασία είναι απλή και σύντομη. </a:t>
            </a:r>
            <a:endParaRPr lang="el-GR" sz="1400" dirty="0">
              <a:latin typeface="Cambria" panose="02040503050406030204" pitchFamily="18" charset="0"/>
              <a:ea typeface="Cambria" panose="02040503050406030204" pitchFamily="18" charset="0"/>
            </a:endParaRPr>
          </a:p>
          <a:p>
            <a:pPr marL="0" lvl="1" algn="ctr">
              <a:lnSpc>
                <a:spcPct val="150000"/>
              </a:lnSpc>
              <a:spcBef>
                <a:spcPts val="600"/>
              </a:spcBef>
              <a:spcAft>
                <a:spcPts val="600"/>
              </a:spcAft>
            </a:pPr>
            <a:r>
              <a:rPr lang="el-GR" sz="1400" dirty="0">
                <a:latin typeface="Cambria" panose="02040503050406030204" pitchFamily="18" charset="0"/>
                <a:ea typeface="Cambria" panose="02040503050406030204" pitchFamily="18" charset="0"/>
              </a:rPr>
              <a:t>Παρακαλούμε για την ανταπόκρισή σας. </a:t>
            </a:r>
            <a:endParaRPr lang="el-GR" sz="1400" dirty="0">
              <a:latin typeface="Cambria" panose="02040503050406030204" pitchFamily="18" charset="0"/>
              <a:ea typeface="Cambria" panose="02040503050406030204" pitchFamily="18" charset="0"/>
            </a:endParaRPr>
          </a:p>
          <a:p>
            <a:pPr marL="87630" algn="just">
              <a:lnSpc>
                <a:spcPct val="150000"/>
              </a:lnSpc>
              <a:spcBef>
                <a:spcPts val="600"/>
              </a:spcBef>
              <a:spcAft>
                <a:spcPts val="600"/>
              </a:spcAft>
            </a:pPr>
            <a:endParaRPr lang="el-GR" sz="1400" dirty="0">
              <a:latin typeface="Cambria" panose="02040503050406030204" pitchFamily="18" charset="0"/>
              <a:ea typeface="Cambria" panose="02040503050406030204" pitchFamily="18" charset="0"/>
            </a:endParaRPr>
          </a:p>
        </p:txBody>
      </p:sp>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3217">
        <p159:morph option="byObject"/>
      </p:transition>
    </mc:Choice>
    <mc:Fallback>
      <p:transition spd="slow" advTm="232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
        <p:nvSpPr>
          <p:cNvPr id="7" name="TextBox 6"/>
          <p:cNvSpPr txBox="1"/>
          <p:nvPr/>
        </p:nvSpPr>
        <p:spPr>
          <a:xfrm>
            <a:off x="470170" y="421751"/>
            <a:ext cx="2728922" cy="461665"/>
          </a:xfrm>
          <a:prstGeom prst="rect">
            <a:avLst/>
          </a:prstGeom>
          <a:noFill/>
        </p:spPr>
        <p:txBody>
          <a:bodyPr wrap="square" rtlCol="0">
            <a:spAutoFit/>
          </a:bodyPr>
          <a:lstStyle/>
          <a:p>
            <a:pPr algn="ctr"/>
            <a:r>
              <a:rPr lang="el-GR" sz="1200" b="1" dirty="0">
                <a:latin typeface="Cambria" panose="02040503050406030204" pitchFamily="18" charset="0"/>
                <a:ea typeface="Cambria" panose="02040503050406030204" pitchFamily="18" charset="0"/>
              </a:rPr>
              <a:t>ΕΘΝΙΚΟ ΜΕΤΣΟΒΙΟ ΠΟΛΥΤΕΧΝΕΙΟ</a:t>
            </a:r>
            <a:endParaRPr lang="el-GR" sz="1200" b="1" dirty="0">
              <a:latin typeface="Cambria" panose="02040503050406030204" pitchFamily="18" charset="0"/>
              <a:ea typeface="Cambria" panose="02040503050406030204" pitchFamily="18" charset="0"/>
            </a:endParaRPr>
          </a:p>
          <a:p>
            <a:pPr algn="ctr"/>
            <a:r>
              <a:rPr lang="el-GR" sz="1200" b="1" dirty="0">
                <a:latin typeface="Cambria" panose="02040503050406030204" pitchFamily="18" charset="0"/>
                <a:ea typeface="Cambria" panose="02040503050406030204" pitchFamily="18" charset="0"/>
              </a:rPr>
              <a:t>ΔΙΕΥΘΥΝΣΗ ΜΕΡΙΜΝΑΣ</a:t>
            </a:r>
            <a:endParaRPr lang="el-GR" sz="1200" b="1" dirty="0">
              <a:latin typeface="Cambria" panose="02040503050406030204" pitchFamily="18" charset="0"/>
              <a:ea typeface="Cambria" panose="02040503050406030204" pitchFamily="18" charset="0"/>
            </a:endParaRPr>
          </a:p>
        </p:txBody>
      </p:sp>
      <p:sp>
        <p:nvSpPr>
          <p:cNvPr id="16" name="TextBox 15"/>
          <p:cNvSpPr txBox="1"/>
          <p:nvPr/>
        </p:nvSpPr>
        <p:spPr>
          <a:xfrm>
            <a:off x="407318" y="1270483"/>
            <a:ext cx="2592000" cy="648000"/>
          </a:xfrm>
          <a:prstGeom prst="rect">
            <a:avLst/>
          </a:prstGeom>
          <a:solidFill>
            <a:schemeClr val="tx2">
              <a:lumMod val="60000"/>
              <a:lumOff val="40000"/>
            </a:schemeClr>
          </a:solidFill>
        </p:spPr>
        <p:txBody>
          <a:bodyPr wrap="square">
            <a:spAutoFit/>
          </a:bodyPr>
          <a:lstStyle/>
          <a:p>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Μουσικό Τμήμα</a:t>
            </a:r>
            <a:endParaRPr lang="el-GR" dirty="0">
              <a:solidFill>
                <a:schemeClr val="bg1"/>
              </a:solidFill>
            </a:endParaRPr>
          </a:p>
        </p:txBody>
      </p:sp>
      <p:sp>
        <p:nvSpPr>
          <p:cNvPr id="20" name="TextBox 19"/>
          <p:cNvSpPr txBox="1"/>
          <p:nvPr/>
        </p:nvSpPr>
        <p:spPr>
          <a:xfrm>
            <a:off x="6356427" y="1229644"/>
            <a:ext cx="2592000" cy="648000"/>
          </a:xfrm>
          <a:prstGeom prst="rect">
            <a:avLst/>
          </a:prstGeom>
          <a:solidFill>
            <a:schemeClr val="tx2">
              <a:lumMod val="60000"/>
              <a:lumOff val="40000"/>
            </a:schemeClr>
          </a:solidFill>
        </p:spPr>
        <p:txBody>
          <a:bodyPr wrap="square">
            <a:spAutoFit/>
          </a:bodyPr>
          <a:lstStyle/>
          <a:p>
            <a:pPr marL="0" indent="0" eaLnBrk="0" fontAlgn="base" hangingPunct="0">
              <a:spcBef>
                <a:spcPct val="0"/>
              </a:spcBef>
              <a:spcAft>
                <a:spcPts val="300"/>
              </a:spcAft>
            </a:pPr>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Ιατρικό Τμήμα</a:t>
            </a:r>
            <a:endParaRPr lang="el-GR" altLang="el-GR" sz="1800" dirty="0">
              <a:solidFill>
                <a:schemeClr val="bg1"/>
              </a:solidFill>
              <a:latin typeface="Cambria" panose="02040503050406030204" pitchFamily="18" charset="0"/>
              <a:ea typeface="Cambria" panose="02040503050406030204" pitchFamily="18" charset="0"/>
            </a:endParaRPr>
          </a:p>
        </p:txBody>
      </p:sp>
      <p:grpSp>
        <p:nvGrpSpPr>
          <p:cNvPr id="2" name="Ομάδα 1"/>
          <p:cNvGrpSpPr/>
          <p:nvPr/>
        </p:nvGrpSpPr>
        <p:grpSpPr>
          <a:xfrm>
            <a:off x="3397049" y="1270483"/>
            <a:ext cx="2592000" cy="2940204"/>
            <a:chOff x="-597161" y="5979930"/>
            <a:chExt cx="2592000" cy="2940204"/>
          </a:xfrm>
        </p:grpSpPr>
        <p:sp>
          <p:nvSpPr>
            <p:cNvPr id="14" name="TextBox 13"/>
            <p:cNvSpPr txBox="1"/>
            <p:nvPr/>
          </p:nvSpPr>
          <p:spPr>
            <a:xfrm>
              <a:off x="-597161" y="5979930"/>
              <a:ext cx="2592000" cy="648000"/>
            </a:xfrm>
            <a:prstGeom prst="rect">
              <a:avLst/>
            </a:prstGeom>
            <a:solidFill>
              <a:schemeClr val="tx2">
                <a:lumMod val="60000"/>
                <a:lumOff val="40000"/>
              </a:schemeClr>
            </a:solidFill>
          </p:spPr>
          <p:txBody>
            <a:bodyPr wrap="square">
              <a:spAutoFit/>
            </a:bodyPr>
            <a:lstStyle/>
            <a:p>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Φοιτητικής Μέριμνας </a:t>
              </a:r>
              <a:r>
                <a:rPr lang="el-GR" altLang="el-GR" sz="1800" dirty="0">
                  <a:solidFill>
                    <a:schemeClr val="bg1"/>
                  </a:solidFill>
                  <a:latin typeface="Cambria" panose="02040503050406030204" pitchFamily="18" charset="0"/>
                  <a:ea typeface="Cambria" panose="02040503050406030204" pitchFamily="18" charset="0"/>
                  <a:cs typeface="Calibri" panose="020F0502020204030204" pitchFamily="34" charset="0"/>
                </a:rPr>
                <a:t>    </a:t>
              </a:r>
              <a:endParaRPr lang="el-GR" dirty="0">
                <a:solidFill>
                  <a:schemeClr val="bg1"/>
                </a:solidFill>
              </a:endParaRPr>
            </a:p>
          </p:txBody>
        </p:sp>
        <p:sp>
          <p:nvSpPr>
            <p:cNvPr id="4" name="TextBox 3"/>
            <p:cNvSpPr txBox="1"/>
            <p:nvPr/>
          </p:nvSpPr>
          <p:spPr>
            <a:xfrm>
              <a:off x="-597161" y="6858031"/>
              <a:ext cx="2411167" cy="2062103"/>
            </a:xfrm>
            <a:prstGeom prst="rect">
              <a:avLst/>
            </a:prstGeom>
            <a:noFill/>
          </p:spPr>
          <p:txBody>
            <a:bodyPr wrap="square">
              <a:spAutoFit/>
            </a:bodyPr>
            <a:lstStyle/>
            <a:p>
              <a:pPr marL="0" indent="0">
                <a:buNone/>
              </a:pPr>
              <a:r>
                <a:rPr lang="el-GR" sz="1600" dirty="0">
                  <a:effectLst/>
                  <a:latin typeface="Cambria" panose="02040503050406030204" pitchFamily="18" charset="0"/>
                  <a:ea typeface="Cambria" panose="02040503050406030204" pitchFamily="18" charset="0"/>
                  <a:cs typeface="Times New Roman" panose="02020603050405020304" pitchFamily="18" charset="0"/>
                </a:rPr>
                <a:t>1. Δωρεάν Σίτιση – Κάρτα Σίτισης</a:t>
              </a:r>
              <a:endParaRPr lang="el-GR" sz="16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l-GR" sz="1600" dirty="0">
                  <a:effectLst/>
                  <a:latin typeface="Cambria" panose="02040503050406030204" pitchFamily="18" charset="0"/>
                  <a:ea typeface="Cambria" panose="02040503050406030204" pitchFamily="18" charset="0"/>
                  <a:cs typeface="Times New Roman" panose="02020603050405020304" pitchFamily="18" charset="0"/>
                </a:rPr>
                <a:t>2. Βραβεία – Υποτροφίες</a:t>
              </a:r>
              <a:endParaRPr lang="el-GR" sz="16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l-GR" sz="1600" dirty="0">
                  <a:effectLst/>
                  <a:latin typeface="Cambria" panose="02040503050406030204" pitchFamily="18" charset="0"/>
                  <a:ea typeface="Cambria" panose="02040503050406030204" pitchFamily="18" charset="0"/>
                  <a:cs typeface="Times New Roman" panose="02020603050405020304" pitchFamily="18" charset="0"/>
                </a:rPr>
                <a:t>3</a:t>
              </a:r>
              <a:r>
                <a:rPr lang="el-GR" sz="1600" i="1" dirty="0">
                  <a:effectLst/>
                  <a:latin typeface="Cambria" panose="02040503050406030204" pitchFamily="18" charset="0"/>
                  <a:ea typeface="Cambria" panose="02040503050406030204" pitchFamily="18" charset="0"/>
                  <a:cs typeface="Times New Roman" panose="02020603050405020304" pitchFamily="18" charset="0"/>
                </a:rPr>
                <a:t>. </a:t>
              </a:r>
              <a:r>
                <a:rPr lang="el-GR" sz="1600" dirty="0">
                  <a:effectLst/>
                  <a:latin typeface="Cambria" panose="02040503050406030204" pitchFamily="18" charset="0"/>
                  <a:ea typeface="Cambria" panose="02040503050406030204" pitchFamily="18" charset="0"/>
                  <a:cs typeface="Times New Roman" panose="02020603050405020304" pitchFamily="18" charset="0"/>
                </a:rPr>
                <a:t>Στεγαστικό Φοιτητικό Επίδομα</a:t>
              </a:r>
              <a:endParaRPr lang="el-GR" sz="16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l-GR" sz="1600" dirty="0">
                  <a:effectLst/>
                  <a:latin typeface="Cambria" panose="02040503050406030204" pitchFamily="18" charset="0"/>
                  <a:ea typeface="Cambria" panose="02040503050406030204" pitchFamily="18" charset="0"/>
                  <a:cs typeface="Times New Roman" panose="02020603050405020304" pitchFamily="18" charset="0"/>
                </a:rPr>
                <a:t>4. </a:t>
              </a:r>
              <a:r>
                <a:rPr lang="el-GR" sz="1400" dirty="0">
                  <a:effectLst/>
                  <a:latin typeface="Cambria" panose="02040503050406030204" pitchFamily="18" charset="0"/>
                  <a:ea typeface="Cambria" panose="02040503050406030204" pitchFamily="18" charset="0"/>
                  <a:cs typeface="Times New Roman" panose="02020603050405020304" pitchFamily="18" charset="0"/>
                </a:rPr>
                <a:t>Οικονομική</a:t>
              </a:r>
              <a:r>
                <a:rPr lang="el-GR" sz="1600" dirty="0">
                  <a:effectLst/>
                  <a:latin typeface="Cambria" panose="02040503050406030204" pitchFamily="18" charset="0"/>
                  <a:ea typeface="Cambria" panose="02040503050406030204" pitchFamily="18" charset="0"/>
                  <a:cs typeface="Times New Roman" panose="02020603050405020304" pitchFamily="18" charset="0"/>
                </a:rPr>
                <a:t> Ενίσχυση Συμμετοχής Υποψηφίων Διδακτόρων σε Συνέδρια</a:t>
              </a:r>
              <a:endParaRPr lang="el-GR" sz="16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6" name="TextBox 5"/>
          <p:cNvSpPr txBox="1"/>
          <p:nvPr/>
        </p:nvSpPr>
        <p:spPr>
          <a:xfrm>
            <a:off x="386163" y="2033533"/>
            <a:ext cx="2467408" cy="3754874"/>
          </a:xfrm>
          <a:prstGeom prst="rect">
            <a:avLst/>
          </a:prstGeom>
          <a:noFill/>
        </p:spPr>
        <p:txBody>
          <a:bodyPr wrap="square">
            <a:spAutoFit/>
          </a:bodyPr>
          <a:lstStyle/>
          <a:p>
            <a:pPr marL="285750" indent="-285750">
              <a:buFont typeface="Courier New" panose="02070309020205020404" pitchFamily="49" charset="0"/>
              <a:buChar char="o"/>
            </a:pPr>
            <a:r>
              <a:rPr lang="el-GR" sz="1400" dirty="0">
                <a:latin typeface="Cambria" panose="02040503050406030204" pitchFamily="18" charset="0"/>
                <a:ea typeface="Cambria" panose="02040503050406030204" pitchFamily="18" charset="0"/>
                <a:cs typeface="Times New Roman" panose="02020603050405020304" pitchFamily="18" charset="0"/>
              </a:rPr>
              <a:t>Την καλλιέργεια της ψυχής, με στόχο την ανάταση και την πνευματική ελευθερία, την ενίσχυση της συντροφικότητας, της δημιουργικότητας και της αίσθησης του ανθρώπινου χρέους, υπηρετεί το Μουσικό Τμήμα του Ε.Μ.Π. </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Courier New" panose="02070309020205020404" pitchFamily="49" charset="0"/>
              <a:buChar char="o"/>
            </a:pPr>
            <a:r>
              <a:rPr lang="el-GR" sz="1400" dirty="0">
                <a:effectLst/>
                <a:latin typeface="Cambria" panose="02040503050406030204" pitchFamily="18" charset="0"/>
                <a:ea typeface="Cambria" panose="02040503050406030204" pitchFamily="18" charset="0"/>
                <a:cs typeface="Times New Roman" panose="02020603050405020304" pitchFamily="18" charset="0"/>
              </a:rPr>
              <a:t>Οι φοιτητές έχουν τη δυνατότητα να χαράξουν δρόμους προσωπικής έκφρασης μέσα από την Τέχνη, ολοκληρώνοντας την προσωπικότητά τους.</a:t>
            </a:r>
            <a:endParaRPr lang="el-GR" sz="14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Ομάδα 2"/>
          <p:cNvGrpSpPr/>
          <p:nvPr/>
        </p:nvGrpSpPr>
        <p:grpSpPr>
          <a:xfrm>
            <a:off x="9157496" y="1211827"/>
            <a:ext cx="2647077" cy="5398286"/>
            <a:chOff x="3403224" y="1229644"/>
            <a:chExt cx="2647077" cy="5398286"/>
          </a:xfrm>
        </p:grpSpPr>
        <p:sp>
          <p:nvSpPr>
            <p:cNvPr id="18" name="TextBox 17"/>
            <p:cNvSpPr txBox="1"/>
            <p:nvPr/>
          </p:nvSpPr>
          <p:spPr>
            <a:xfrm>
              <a:off x="3403224" y="1229644"/>
              <a:ext cx="2592000" cy="648000"/>
            </a:xfrm>
            <a:prstGeom prst="rect">
              <a:avLst/>
            </a:prstGeom>
            <a:solidFill>
              <a:schemeClr val="tx2">
                <a:lumMod val="60000"/>
                <a:lumOff val="40000"/>
              </a:schemeClr>
            </a:solidFill>
          </p:spPr>
          <p:txBody>
            <a:bodyPr wrap="square">
              <a:spAutoFit/>
            </a:bodyPr>
            <a:lstStyle/>
            <a:p>
              <a:r>
                <a:rPr lang="el-GR" altLang="el-GR" sz="1800" dirty="0">
                  <a:solidFill>
                    <a:schemeClr val="bg1"/>
                  </a:solidFill>
                  <a:latin typeface="Cambria" panose="02040503050406030204" pitchFamily="18" charset="0"/>
                  <a:ea typeface="Cambria" panose="02040503050406030204" pitchFamily="18" charset="0"/>
                  <a:cs typeface="Times New Roman" panose="02020603050405020304" pitchFamily="18" charset="0"/>
                </a:rPr>
                <a:t>Τμήμα Φυσικής Αγωγής</a:t>
              </a:r>
              <a:endParaRPr lang="el-GR" dirty="0">
                <a:solidFill>
                  <a:schemeClr val="bg1"/>
                </a:solidFill>
              </a:endParaRPr>
            </a:p>
          </p:txBody>
        </p:sp>
        <p:sp>
          <p:nvSpPr>
            <p:cNvPr id="10" name="TextBox 9"/>
            <p:cNvSpPr txBox="1"/>
            <p:nvPr/>
          </p:nvSpPr>
          <p:spPr>
            <a:xfrm>
              <a:off x="3458301" y="2011282"/>
              <a:ext cx="2592000" cy="4616648"/>
            </a:xfrm>
            <a:prstGeom prst="rect">
              <a:avLst/>
            </a:prstGeom>
            <a:noFill/>
          </p:spPr>
          <p:txBody>
            <a:bodyPr wrap="square">
              <a:spAutoFit/>
            </a:bodyPr>
            <a:lstStyle/>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Εκμάθηση αθλημάτων, όπως Ιστιοπλοΐα, </a:t>
              </a:r>
              <a:r>
                <a:rPr lang="en-US" sz="1400" dirty="0">
                  <a:latin typeface="Cambria" panose="02040503050406030204" pitchFamily="18" charset="0"/>
                  <a:ea typeface="Cambria" panose="02040503050406030204" pitchFamily="18" charset="0"/>
                </a:rPr>
                <a:t>W</a:t>
              </a:r>
              <a:r>
                <a:rPr lang="el-GR" sz="1400" b="0" i="0" dirty="0" err="1">
                  <a:effectLst/>
                  <a:latin typeface="Cambria" panose="02040503050406030204" pitchFamily="18" charset="0"/>
                  <a:ea typeface="Cambria" panose="02040503050406030204" pitchFamily="18" charset="0"/>
                </a:rPr>
                <a:t>indsurfing</a:t>
              </a:r>
              <a:r>
                <a:rPr lang="el-GR" sz="1400" b="0" i="0" dirty="0">
                  <a:effectLst/>
                  <a:latin typeface="Cambria" panose="02040503050406030204" pitchFamily="18" charset="0"/>
                  <a:ea typeface="Cambria" panose="02040503050406030204" pitchFamily="18" charset="0"/>
                </a:rPr>
                <a:t>, Υποβρύχιες καταδύσεις, Θαλάσσ</a:t>
              </a:r>
              <a:r>
                <a:rPr lang="el-GR" sz="1400" dirty="0">
                  <a:latin typeface="Cambria" panose="02040503050406030204" pitchFamily="18" charset="0"/>
                  <a:ea typeface="Cambria" panose="02040503050406030204" pitchFamily="18" charset="0"/>
                </a:rPr>
                <a:t>ιο Σκι</a:t>
              </a:r>
              <a:r>
                <a:rPr lang="el-GR" sz="1400" b="0" i="0" dirty="0">
                  <a:effectLst/>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Ι</a:t>
              </a:r>
              <a:r>
                <a:rPr lang="el-GR" sz="1400" b="0" i="0" dirty="0">
                  <a:effectLst/>
                  <a:latin typeface="Cambria" panose="02040503050406030204" pitchFamily="18" charset="0"/>
                  <a:ea typeface="Cambria" panose="02040503050406030204" pitchFamily="18" charset="0"/>
                </a:rPr>
                <a:t>ππασία, </a:t>
              </a:r>
              <a:r>
                <a:rPr lang="el-GR" sz="1400" dirty="0">
                  <a:latin typeface="Cambria" panose="02040503050406030204" pitchFamily="18" charset="0"/>
                  <a:ea typeface="Cambria" panose="02040503050406030204" pitchFamily="18" charset="0"/>
                </a:rPr>
                <a:t>Α</a:t>
              </a:r>
              <a:r>
                <a:rPr lang="el-GR" sz="1400" b="0" i="0" dirty="0">
                  <a:effectLst/>
                  <a:latin typeface="Cambria" panose="02040503050406030204" pitchFamily="18" charset="0"/>
                  <a:ea typeface="Cambria" panose="02040503050406030204" pitchFamily="18" charset="0"/>
                </a:rPr>
                <a:t>ναρρίχηση, </a:t>
              </a:r>
              <a:r>
                <a:rPr lang="el-GR" sz="1400" b="0" i="0" dirty="0" err="1">
                  <a:effectLst/>
                  <a:latin typeface="Cambria" panose="02040503050406030204" pitchFamily="18" charset="0"/>
                  <a:ea typeface="Cambria" panose="02040503050406030204" pitchFamily="18" charset="0"/>
                </a:rPr>
                <a:t>Rafting</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Yoga</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Pilates</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Total</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body</a:t>
              </a:r>
              <a:r>
                <a:rPr lang="el-GR" sz="1400" b="0" i="0" dirty="0">
                  <a:effectLst/>
                  <a:latin typeface="Cambria" panose="02040503050406030204" pitchFamily="18" charset="0"/>
                  <a:ea typeface="Cambria" panose="02040503050406030204" pitchFamily="18" charset="0"/>
                </a:rPr>
                <a:t>, </a:t>
              </a:r>
              <a:r>
                <a:rPr lang="el-GR" sz="1400" b="0" i="0" dirty="0" err="1">
                  <a:effectLst/>
                  <a:latin typeface="Cambria" panose="02040503050406030204" pitchFamily="18" charset="0"/>
                  <a:ea typeface="Cambria" panose="02040503050406030204" pitchFamily="18" charset="0"/>
                </a:rPr>
                <a:t>Tabata</a:t>
              </a:r>
              <a:r>
                <a:rPr lang="el-GR" sz="1400" b="0" i="0" dirty="0">
                  <a:effectLst/>
                  <a:latin typeface="Cambria" panose="02040503050406030204" pitchFamily="18" charset="0"/>
                  <a:ea typeface="Cambria" panose="02040503050406030204" pitchFamily="18" charset="0"/>
                </a:rPr>
                <a:t>, Cross </a:t>
              </a:r>
              <a:r>
                <a:rPr lang="el-GR" sz="1400" b="0" i="0" dirty="0" err="1">
                  <a:effectLst/>
                  <a:latin typeface="Cambria" panose="02040503050406030204" pitchFamily="18" charset="0"/>
                  <a:ea typeface="Cambria" panose="02040503050406030204" pitchFamily="18" charset="0"/>
                </a:rPr>
                <a:t>Training</a:t>
              </a:r>
              <a:r>
                <a:rPr lang="el-GR" sz="1400" b="0" i="0" dirty="0">
                  <a:effectLst/>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Π</a:t>
              </a:r>
              <a:r>
                <a:rPr lang="el-GR" sz="1400" b="0" i="0" dirty="0">
                  <a:effectLst/>
                  <a:latin typeface="Cambria" panose="02040503050406030204" pitchFamily="18" charset="0"/>
                  <a:ea typeface="Cambria" panose="02040503050406030204" pitchFamily="18" charset="0"/>
                </a:rPr>
                <a:t>ολεμικές τέχνες, Τένις, Ποδόσφαιρο, Καλαθοσφαίριση 3Χ3, </a:t>
              </a:r>
              <a:r>
                <a:rPr lang="el-GR" sz="1400" dirty="0">
                  <a:latin typeface="Cambria" panose="02040503050406030204" pitchFamily="18" charset="0"/>
                  <a:ea typeface="Cambria" panose="02040503050406030204" pitchFamily="18" charset="0"/>
                </a:rPr>
                <a:t>κ.α</a:t>
              </a:r>
              <a:r>
                <a:rPr lang="el-GR" sz="1400" b="0" i="0" dirty="0">
                  <a:effectLst/>
                  <a:latin typeface="Cambria" panose="02040503050406030204" pitchFamily="18" charset="0"/>
                  <a:ea typeface="Cambria" panose="02040503050406030204" pitchFamily="18" charset="0"/>
                </a:rPr>
                <a:t>.</a:t>
              </a:r>
              <a:endParaRPr lang="el-GR" sz="1400" b="0" i="0" dirty="0">
                <a:effectLst/>
                <a:latin typeface="Cambria" panose="02040503050406030204" pitchFamily="18" charset="0"/>
                <a:ea typeface="Cambria" panose="02040503050406030204" pitchFamily="18" charset="0"/>
              </a:endParaRPr>
            </a:p>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Διεξαγωγή ετήσιων εσωτερικών πρωταθλημάτων.</a:t>
              </a:r>
              <a:endParaRPr lang="el-GR" sz="1400" b="0" i="0" dirty="0">
                <a:effectLst/>
                <a:latin typeface="Cambria" panose="02040503050406030204" pitchFamily="18" charset="0"/>
                <a:ea typeface="Cambria" panose="02040503050406030204" pitchFamily="18" charset="0"/>
              </a:endParaRPr>
            </a:p>
            <a:p>
              <a:pPr marL="285750" indent="-285750" fontAlgn="base">
                <a:buFont typeface="Courier New" panose="02070309020205020404" pitchFamily="49" charset="0"/>
                <a:buChar char="o"/>
              </a:pPr>
              <a:r>
                <a:rPr lang="el-GR" sz="1400" b="0" i="0" dirty="0">
                  <a:effectLst/>
                  <a:latin typeface="Cambria" panose="02040503050406030204" pitchFamily="18" charset="0"/>
                  <a:ea typeface="Cambria" panose="02040503050406030204" pitchFamily="18" charset="0"/>
                </a:rPr>
                <a:t>Συμμετοχή αντιπροσωπευτικών αθλητικών ομάδων του Ιδρύματος σε Πανελλήνια, Διεθνή, Πανευρωπαϊκά και Παγκόσμια Πανεπιστημιακά Πρωταθλήματα.</a:t>
              </a:r>
              <a:endParaRPr lang="el-GR" sz="1400" dirty="0">
                <a:latin typeface="Cambria" panose="02040503050406030204" pitchFamily="18" charset="0"/>
                <a:ea typeface="Cambria" panose="02040503050406030204" pitchFamily="18" charset="0"/>
              </a:endParaRPr>
            </a:p>
          </p:txBody>
        </p:sp>
      </p:grpSp>
      <p:sp>
        <p:nvSpPr>
          <p:cNvPr id="13" name="Content Placeholder 2"/>
          <p:cNvSpPr txBox="1"/>
          <p:nvPr/>
        </p:nvSpPr>
        <p:spPr>
          <a:xfrm>
            <a:off x="6375659" y="1877644"/>
            <a:ext cx="2472881" cy="390546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l-GR" sz="1400" dirty="0">
                <a:latin typeface="Cambria" panose="02040503050406030204" pitchFamily="18" charset="0"/>
                <a:ea typeface="Cambria" panose="02040503050406030204" pitchFamily="18" charset="0"/>
                <a:cs typeface="Times New Roman" panose="02020603050405020304" pitchFamily="18" charset="0"/>
              </a:rPr>
              <a:t>Λειτουργεί ως μονάδα αντιμετώπισης εκτάκτων περιστατικών,  παροχής Πρώτων Βοηθειών και αρωγής στο χώρο του Ε.Μ.Π.</a:t>
            </a:r>
            <a:endParaRPr lang="en-GB" sz="1400" dirty="0">
              <a:latin typeface="Cambria" panose="02040503050406030204" pitchFamily="18" charset="0"/>
              <a:ea typeface="Cambria" panose="02040503050406030204" pitchFamily="18" charset="0"/>
              <a:cs typeface="Times New Roman" panose="02020603050405020304" pitchFamily="18" charset="0"/>
            </a:endParaRPr>
          </a:p>
          <a:p>
            <a:pPr marL="0" indent="0">
              <a:lnSpc>
                <a:spcPct val="100000"/>
              </a:lnSpc>
              <a:buFont typeface="Arial" panose="020B0604020202020204" pitchFamily="34" charset="0"/>
              <a:buNone/>
            </a:pPr>
            <a:r>
              <a:rPr lang="en-GB" sz="1400" dirty="0">
                <a:latin typeface="Cambria" panose="02040503050406030204" pitchFamily="18" charset="0"/>
                <a:ea typeface="Cambria" panose="02040503050406030204" pitchFamily="18" charset="0"/>
                <a:cs typeface="Times New Roman" panose="02020603050405020304" pitchFamily="18" charset="0"/>
              </a:rPr>
              <a:t>Πα</a:t>
            </a:r>
            <a:r>
              <a:rPr lang="en-GB" sz="1400" dirty="0" err="1">
                <a:latin typeface="Cambria" panose="02040503050406030204" pitchFamily="18" charset="0"/>
                <a:ea typeface="Cambria" panose="02040503050406030204" pitchFamily="18" charset="0"/>
                <a:cs typeface="Times New Roman" panose="02020603050405020304" pitchFamily="18" charset="0"/>
              </a:rPr>
              <a:t>ράλληλ</a:t>
            </a:r>
            <a:r>
              <a:rPr lang="en-GB" sz="1400" dirty="0">
                <a:latin typeface="Cambria" panose="02040503050406030204" pitchFamily="18" charset="0"/>
                <a:ea typeface="Cambria" panose="02040503050406030204" pitchFamily="18" charset="0"/>
                <a:cs typeface="Times New Roman" panose="02020603050405020304" pitchFamily="18" charset="0"/>
              </a:rPr>
              <a:t>α,</a:t>
            </a:r>
            <a:r>
              <a:rPr lang="el-GR" sz="1400" dirty="0">
                <a:latin typeface="Cambria" panose="02040503050406030204" pitchFamily="18" charset="0"/>
                <a:ea typeface="Cambria" panose="02040503050406030204" pitchFamily="18" charset="0"/>
                <a:cs typeface="Times New Roman" panose="02020603050405020304" pitchFamily="18" charset="0"/>
              </a:rPr>
              <a:t> </a:t>
            </a:r>
            <a:r>
              <a:rPr lang="en-GB" sz="1400" dirty="0" err="1">
                <a:latin typeface="Cambria" panose="02040503050406030204" pitchFamily="18" charset="0"/>
                <a:ea typeface="Cambria" panose="02040503050406030204" pitchFamily="18" charset="0"/>
                <a:cs typeface="Times New Roman" panose="02020603050405020304" pitchFamily="18" charset="0"/>
              </a:rPr>
              <a:t>διοργ</a:t>
            </a:r>
            <a:r>
              <a:rPr lang="en-GB" sz="1400" dirty="0">
                <a:latin typeface="Cambria" panose="02040503050406030204" pitchFamily="18" charset="0"/>
                <a:ea typeface="Cambria" panose="02040503050406030204" pitchFamily="18" charset="0"/>
                <a:cs typeface="Times New Roman" panose="02020603050405020304" pitchFamily="18" charset="0"/>
              </a:rPr>
              <a:t>ανώνει σεμινάρια και υποστηρίζει διάφορες εθελοντικές δράσεις, με σημαντικότερη την εθελοντική αιμοδοσία που οργανώνεται από το Εθνικό Κέντρο Αιμοδοσίας (Ε.ΚΕ.Α) και πραγματοποιείται στον χώρο της Κεντρικής Βιβλιοθήκης.</a:t>
            </a:r>
            <a:endParaRPr lang="el-GR" sz="1400" dirty="0">
              <a:latin typeface="Cambria" panose="02040503050406030204" pitchFamily="18" charset="0"/>
              <a:ea typeface="Cambria" panose="02040503050406030204" pitchFamily="18" charset="0"/>
            </a:endParaRPr>
          </a:p>
        </p:txBody>
      </p:sp>
      <p:cxnSp>
        <p:nvCxnSpPr>
          <p:cNvPr id="19" name="Ευθεία γραμμή σύνδεσης 18"/>
          <p:cNvCxnSpPr/>
          <p:nvPr/>
        </p:nvCxnSpPr>
        <p:spPr>
          <a:xfrm>
            <a:off x="3199092" y="1837364"/>
            <a:ext cx="0" cy="465233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6192167" y="1837364"/>
            <a:ext cx="0" cy="465233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9048314" y="1808772"/>
            <a:ext cx="0" cy="4652336"/>
          </a:xfrm>
          <a:prstGeom prst="line">
            <a:avLst/>
          </a:prstGeom>
          <a:ln w="12700">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Ελεύθερη σχεδίαση: Σχήμα 11"/>
          <p:cNvSpPr/>
          <p:nvPr/>
        </p:nvSpPr>
        <p:spPr>
          <a:xfrm>
            <a:off x="0" y="0"/>
            <a:ext cx="12192000" cy="6858000"/>
          </a:xfrm>
          <a:custGeom>
            <a:avLst/>
            <a:gdLst>
              <a:gd name="connsiteX0" fmla="*/ 685875 w 12192000"/>
              <a:gd name="connsiteY0" fmla="*/ 290286 h 6858000"/>
              <a:gd name="connsiteX1" fmla="*/ 188686 w 12192000"/>
              <a:gd name="connsiteY1" fmla="*/ 787475 h 6858000"/>
              <a:gd name="connsiteX2" fmla="*/ 188686 w 12192000"/>
              <a:gd name="connsiteY2" fmla="*/ 6226629 h 6858000"/>
              <a:gd name="connsiteX3" fmla="*/ 2674571 w 12192000"/>
              <a:gd name="connsiteY3" fmla="*/ 6226629 h 6858000"/>
              <a:gd name="connsiteX4" fmla="*/ 3171760 w 12192000"/>
              <a:gd name="connsiteY4" fmla="*/ 5729440 h 6858000"/>
              <a:gd name="connsiteX5" fmla="*/ 3171760 w 12192000"/>
              <a:gd name="connsiteY5" fmla="*/ 290286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685875" y="290286"/>
                </a:moveTo>
                <a:cubicBezTo>
                  <a:pt x="411285" y="290286"/>
                  <a:pt x="188686" y="512885"/>
                  <a:pt x="188686" y="787475"/>
                </a:cubicBezTo>
                <a:lnTo>
                  <a:pt x="188686" y="6226629"/>
                </a:lnTo>
                <a:lnTo>
                  <a:pt x="2674571" y="6226629"/>
                </a:lnTo>
                <a:cubicBezTo>
                  <a:pt x="2949161" y="6226629"/>
                  <a:pt x="3171760" y="6004030"/>
                  <a:pt x="3171760" y="5729440"/>
                </a:cubicBezTo>
                <a:lnTo>
                  <a:pt x="3171760" y="290286"/>
                </a:lnTo>
                <a:close/>
                <a:moveTo>
                  <a:pt x="0" y="0"/>
                </a:moveTo>
                <a:lnTo>
                  <a:pt x="12192000" y="0"/>
                </a:lnTo>
                <a:lnTo>
                  <a:pt x="12192000" y="6858000"/>
                </a:lnTo>
                <a:lnTo>
                  <a:pt x="0" y="6858000"/>
                </a:lnTo>
                <a:close/>
              </a:path>
            </a:pathLst>
          </a:custGeom>
          <a:solidFill>
            <a:srgbClr val="8497B0">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l-GR"/>
          </a:p>
        </p:txBody>
      </p:sp>
      <p:sp>
        <p:nvSpPr>
          <p:cNvPr id="9" name="Rectangle 8"/>
          <p:cNvSpPr/>
          <p:nvPr/>
        </p:nvSpPr>
        <p:spPr>
          <a:xfrm>
            <a:off x="3528318" y="333547"/>
            <a:ext cx="4440311" cy="4754245"/>
          </a:xfrm>
          <a:prstGeom prst="rect">
            <a:avLst/>
          </a:prstGeom>
          <a:solidFill>
            <a:srgbClr val="F2F2F2">
              <a:alpha val="80000"/>
            </a:srgbClr>
          </a:solidFill>
          <a:ln>
            <a:noFill/>
          </a:ln>
          <a:effectLst>
            <a:outerShdw blurRad="63500" sx="102000" sy="102000" algn="ctr" rotWithShape="0">
              <a:prstClr val="black">
                <a:alpha val="40000"/>
              </a:prstClr>
            </a:outerShdw>
          </a:effectLst>
        </p:spPr>
        <p:txBody>
          <a:bodyPr wrap="square">
            <a:spAutoFit/>
          </a:bodyPr>
          <a:lstStyle/>
          <a:p>
            <a:pPr>
              <a:lnSpc>
                <a:spcPct val="150000"/>
              </a:lnSpc>
            </a:pPr>
            <a:endParaRPr lang="en-US" sz="1400" dirty="0">
              <a:latin typeface="Cambria" panose="02040503050406030204" pitchFamily="18" charset="0"/>
              <a:ea typeface="Cambria" panose="02040503050406030204" pitchFamily="18" charset="0"/>
            </a:endParaRPr>
          </a:p>
          <a:p>
            <a:pPr>
              <a:lnSpc>
                <a:spcPct val="150000"/>
              </a:lnSpc>
            </a:pPr>
            <a:r>
              <a:rPr lang="el-GR" sz="1400" dirty="0">
                <a:latin typeface="Cambria" panose="02040503050406030204" pitchFamily="18" charset="0"/>
                <a:ea typeface="Cambria" panose="02040503050406030204" pitchFamily="18" charset="0"/>
              </a:rPr>
              <a:t>Παρέχονται μαθήματα Μουσικής, Θεάτρου και Χορού. Οι φοιτητές μπορούν να επιλέξουν:</a:t>
            </a:r>
            <a:endParaRPr lang="el-GR" sz="1400"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q"/>
            </a:pPr>
            <a:r>
              <a:rPr lang="el-GR" sz="1400" dirty="0">
                <a:latin typeface="Cambria" panose="02040503050406030204" pitchFamily="18" charset="0"/>
                <a:ea typeface="Cambria" panose="02040503050406030204" pitchFamily="18" charset="0"/>
              </a:rPr>
              <a:t>εκμάθηση μουσικού οργάνου (πιάνο, κιθάρα, βιολί, σαξόφωνο, κρουστά)</a:t>
            </a:r>
            <a:endParaRPr lang="el-GR" sz="1400"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q"/>
            </a:pPr>
            <a:r>
              <a:rPr lang="el-GR" sz="1400" dirty="0">
                <a:latin typeface="Cambria" panose="02040503050406030204" pitchFamily="18" charset="0"/>
                <a:ea typeface="Cambria" panose="02040503050406030204" pitchFamily="18" charset="0"/>
                <a:sym typeface="+mn-ea"/>
              </a:rPr>
              <a:t>συμμετοχή σε μικτή χορωδία </a:t>
            </a:r>
            <a:endParaRPr lang="el-GR" sz="1400" dirty="0">
              <a:latin typeface="Cambria" panose="02040503050406030204" pitchFamily="18" charset="0"/>
              <a:ea typeface="Cambria" panose="02040503050406030204" pitchFamily="18" charset="0"/>
              <a:sym typeface="+mn-ea"/>
            </a:endParaRPr>
          </a:p>
          <a:p>
            <a:pPr marL="742950" lvl="1" indent="-285750">
              <a:lnSpc>
                <a:spcPct val="150000"/>
              </a:lnSpc>
              <a:buFont typeface="Wingdings" panose="05000000000000000000" pitchFamily="2" charset="2"/>
              <a:buChar char="q"/>
            </a:pPr>
            <a:r>
              <a:rPr lang="el-GR" sz="1400" dirty="0">
                <a:latin typeface="Cambria" panose="02040503050406030204" pitchFamily="18" charset="0"/>
                <a:ea typeface="Cambria" panose="02040503050406030204" pitchFamily="18" charset="0"/>
                <a:sym typeface="+mn-ea"/>
              </a:rPr>
              <a:t>χρήση του Στούντιο Μουσικής από φοιτητικά μουσικά συγκροτήματα</a:t>
            </a:r>
            <a:endParaRPr lang="el-GR" sz="1400"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q"/>
            </a:pPr>
            <a:r>
              <a:rPr lang="el-GR" sz="1400" dirty="0">
                <a:latin typeface="Cambria" panose="02040503050406030204" pitchFamily="18" charset="0"/>
                <a:ea typeface="Cambria" panose="02040503050406030204" pitchFamily="18" charset="0"/>
              </a:rPr>
              <a:t>εγγραφή στον Θεατρικό Τομέα</a:t>
            </a:r>
            <a:endParaRPr lang="el-GR" sz="1400"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q"/>
            </a:pPr>
            <a:r>
              <a:rPr lang="el-GR" sz="1400" dirty="0">
                <a:latin typeface="Cambria" panose="02040503050406030204" pitchFamily="18" charset="0"/>
                <a:ea typeface="Cambria" panose="02040503050406030204" pitchFamily="18" charset="0"/>
              </a:rPr>
              <a:t>παρακολούθηση μαθημάτων Θεατρολογίας </a:t>
            </a:r>
            <a:endParaRPr lang="el-GR" sz="1400"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q"/>
            </a:pPr>
            <a:r>
              <a:rPr lang="el-GR" sz="1400" dirty="0">
                <a:latin typeface="Cambria" panose="02040503050406030204" pitchFamily="18" charset="0"/>
                <a:ea typeface="Cambria" panose="02040503050406030204" pitchFamily="18" charset="0"/>
                <a:sym typeface="+mn-ea"/>
              </a:rPr>
              <a:t>παρακολούθηση μαθημάτων χορού  </a:t>
            </a:r>
            <a:r>
              <a:rPr lang="en-US" sz="1400" dirty="0">
                <a:latin typeface="Cambria" panose="02040503050406030204" pitchFamily="18" charset="0"/>
                <a:ea typeface="Cambria" panose="02040503050406030204" pitchFamily="18" charset="0"/>
                <a:sym typeface="+mn-ea"/>
              </a:rPr>
              <a:t>(</a:t>
            </a:r>
            <a:r>
              <a:rPr lang="el-GR" sz="1400" dirty="0">
                <a:latin typeface="Cambria" panose="02040503050406030204" pitchFamily="18" charset="0"/>
                <a:ea typeface="Cambria" panose="02040503050406030204" pitchFamily="18" charset="0"/>
                <a:sym typeface="+mn-ea"/>
              </a:rPr>
              <a:t>παραδοσιακοί χοροί, </a:t>
            </a:r>
            <a:r>
              <a:rPr lang="en-US" sz="1400" dirty="0" err="1">
                <a:latin typeface="Cambria" panose="02040503050406030204" pitchFamily="18" charset="0"/>
                <a:ea typeface="Cambria" panose="02040503050406030204" pitchFamily="18" charset="0"/>
                <a:sym typeface="+mn-ea"/>
              </a:rPr>
              <a:t>latin</a:t>
            </a:r>
            <a:r>
              <a:rPr lang="en-US" sz="1400" dirty="0">
                <a:latin typeface="Cambria" panose="02040503050406030204" pitchFamily="18" charset="0"/>
                <a:ea typeface="Cambria" panose="02040503050406030204" pitchFamily="18" charset="0"/>
                <a:sym typeface="+mn-ea"/>
              </a:rPr>
              <a:t>, salsa</a:t>
            </a:r>
            <a:r>
              <a:rPr lang="el-GR" sz="1400" dirty="0">
                <a:latin typeface="Cambria" panose="02040503050406030204" pitchFamily="18" charset="0"/>
                <a:ea typeface="Cambria" panose="02040503050406030204" pitchFamily="18" charset="0"/>
                <a:sym typeface="+mn-ea"/>
              </a:rPr>
              <a:t>).</a:t>
            </a:r>
            <a:endParaRPr lang="el-GR" sz="1400"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q"/>
            </a:pPr>
            <a:endParaRPr lang="el-GR" sz="1400"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q"/>
            </a:pPr>
            <a:endParaRPr lang="en-US" sz="1400" dirty="0">
              <a:latin typeface="Cambria" panose="02040503050406030204" pitchFamily="18" charset="0"/>
              <a:ea typeface="Cambria" panose="02040503050406030204" pitchFamily="18" charset="0"/>
            </a:endParaRPr>
          </a:p>
          <a:p>
            <a:pPr lvl="1"/>
            <a:endParaRPr lang="el-GR" sz="900" dirty="0">
              <a:latin typeface="Cambria" panose="02040503050406030204" pitchFamily="18" charset="0"/>
              <a:ea typeface="Cambria" panose="02040503050406030204" pitchFamily="18" charset="0"/>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16841" y="-18076"/>
            <a:ext cx="3675159" cy="178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2"/>
          <a:srcRect t="26991" b="16573"/>
          <a:stretch>
            <a:fillRect/>
          </a:stretch>
        </p:blipFill>
        <p:spPr>
          <a:xfrm>
            <a:off x="8499357" y="1790138"/>
            <a:ext cx="3675158" cy="1498354"/>
          </a:xfrm>
          <a:prstGeom prst="rect">
            <a:avLst/>
          </a:prstGeom>
        </p:spPr>
      </p:pic>
      <p:sp>
        <p:nvSpPr>
          <p:cNvPr id="21" name="Rectangle 20"/>
          <p:cNvSpPr/>
          <p:nvPr/>
        </p:nvSpPr>
        <p:spPr>
          <a:xfrm>
            <a:off x="3519404" y="4977215"/>
            <a:ext cx="4440309" cy="1330557"/>
          </a:xfrm>
          <a:prstGeom prst="rect">
            <a:avLst/>
          </a:prstGeom>
          <a:solidFill>
            <a:srgbClr val="F2F2F2">
              <a:alpha val="80000"/>
            </a:srgbClr>
          </a:solidFill>
          <a:ln>
            <a:solidFill>
              <a:schemeClr val="tx2">
                <a:lumMod val="75000"/>
              </a:schemeClr>
            </a:solidFill>
          </a:ln>
          <a:effectLst>
            <a:outerShdw blurRad="63500" sx="102000" sy="102000" algn="ctr" rotWithShape="0">
              <a:prstClr val="black">
                <a:alpha val="40000"/>
              </a:prstClr>
            </a:outerShdw>
          </a:effectLst>
        </p:spPr>
        <p:txBody>
          <a:bodyPr wrap="square">
            <a:spAutoFit/>
          </a:bodyPr>
          <a:lstStyle/>
          <a:p>
            <a:pPr algn="ctr" fontAlgn="base">
              <a:lnSpc>
                <a:spcPct val="150000"/>
              </a:lnSpc>
            </a:pPr>
            <a:endParaRPr lang="el-GR" sz="1100" i="1" dirty="0">
              <a:latin typeface="Cambria" panose="02040503050406030204" pitchFamily="18" charset="0"/>
              <a:ea typeface="Cambria" panose="02040503050406030204" pitchFamily="18" charset="0"/>
            </a:endParaRPr>
          </a:p>
          <a:p>
            <a:pPr algn="ctr" fontAlgn="base">
              <a:lnSpc>
                <a:spcPct val="150000"/>
              </a:lnSpc>
            </a:pPr>
            <a:r>
              <a:rPr lang="el-GR" sz="1100" i="1" dirty="0">
                <a:latin typeface="Cambria" panose="02040503050406030204" pitchFamily="18" charset="0"/>
                <a:ea typeface="Cambria" panose="02040503050406030204" pitchFamily="18" charset="0"/>
              </a:rPr>
              <a:t>Οι </a:t>
            </a:r>
            <a:r>
              <a:rPr lang="el-GR" sz="1100" b="1" i="1" dirty="0">
                <a:latin typeface="Cambria" panose="02040503050406030204" pitchFamily="18" charset="0"/>
                <a:ea typeface="Cambria" panose="02040503050406030204" pitchFamily="18" charset="0"/>
              </a:rPr>
              <a:t>εγγραφές για τις δραστηριότητες του Μουσικού Τμήματος </a:t>
            </a:r>
            <a:r>
              <a:rPr lang="el-GR" sz="1100" i="1" dirty="0">
                <a:latin typeface="Cambria" panose="02040503050406030204" pitchFamily="18" charset="0"/>
                <a:ea typeface="Cambria" panose="02040503050406030204" pitchFamily="18" charset="0"/>
              </a:rPr>
              <a:t>πραγματοποιούνται μια φορά τον χρόνο, κατά την </a:t>
            </a:r>
            <a:r>
              <a:rPr lang="el-GR" sz="1100" b="1" i="1" dirty="0">
                <a:latin typeface="Cambria" panose="02040503050406030204" pitchFamily="18" charset="0"/>
                <a:ea typeface="Cambria" panose="02040503050406030204" pitchFamily="18" charset="0"/>
              </a:rPr>
              <a:t>έναρξη του ακαδημαϊκού έτους </a:t>
            </a:r>
            <a:r>
              <a:rPr lang="el-GR" sz="1100" i="1" dirty="0">
                <a:latin typeface="Cambria" panose="02040503050406030204" pitchFamily="18" charset="0"/>
                <a:ea typeface="Cambria" panose="02040503050406030204" pitchFamily="18" charset="0"/>
              </a:rPr>
              <a:t>κατόπιν σχετικής ανακοίνωσης.</a:t>
            </a:r>
            <a:endParaRPr lang="el-GR" sz="1100" i="1" dirty="0">
              <a:latin typeface="Cambria" panose="02040503050406030204" pitchFamily="18" charset="0"/>
              <a:ea typeface="Cambria" panose="02040503050406030204" pitchFamily="18" charset="0"/>
            </a:endParaRPr>
          </a:p>
          <a:p>
            <a:pPr algn="ctr" fontAlgn="base">
              <a:lnSpc>
                <a:spcPct val="150000"/>
              </a:lnSpc>
            </a:pPr>
            <a:endParaRPr lang="el-GR" sz="1100" i="1" dirty="0">
              <a:latin typeface="Cambria" panose="02040503050406030204" pitchFamily="18" charset="0"/>
              <a:ea typeface="Cambria" panose="02040503050406030204" pitchFamily="18" charset="0"/>
            </a:endParaRPr>
          </a:p>
        </p:txBody>
      </p:sp>
      <p:pic>
        <p:nvPicPr>
          <p:cNvPr id="28" name="Γραφικό 2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7426" y="4212272"/>
            <a:ext cx="2095500" cy="2095500"/>
          </a:xfrm>
          <a:prstGeom prst="rect">
            <a:avLst/>
          </a:prstGeom>
        </p:spPr>
      </p:pic>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650">
        <p159:morph option="byObject"/>
      </p:transition>
    </mc:Choice>
    <mc:Fallback>
      <p:transition spd="slow" advTm="206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1.1"/>
</p:tagLst>
</file>

<file path=ppt/tags/tag2.xml><?xml version="1.0" encoding="utf-8"?>
<p:tagLst xmlns:p="http://schemas.openxmlformats.org/presentationml/2006/main">
  <p:tag name="TIMING" val="|0.9|1.1"/>
</p:tagLst>
</file>

<file path=ppt/tags/tag3.xml><?xml version="1.0" encoding="utf-8"?>
<p:tagLst xmlns:p="http://schemas.openxmlformats.org/presentationml/2006/main">
  <p:tag name="TIMING" val="|0.8"/>
</p:tagLst>
</file>

<file path=ppt/tags/tag4.xml><?xml version="1.0" encoding="utf-8"?>
<p:tagLst xmlns:p="http://schemas.openxmlformats.org/presentationml/2006/main">
  <p:tag name="TIMING" val="|0.2"/>
</p:tagLst>
</file>

<file path=ppt/tags/tag5.xml><?xml version="1.0" encoding="utf-8"?>
<p:tagLst xmlns:p="http://schemas.openxmlformats.org/presentationml/2006/main">
  <p:tag name="TIMING" val="|0.4"/>
</p:tagLst>
</file>

<file path=ppt/tags/tag6.xml><?xml version="1.0" encoding="utf-8"?>
<p:tagLst xmlns:p="http://schemas.openxmlformats.org/presentationml/2006/main">
  <p:tag name="TIMING" val="|0.6"/>
</p:tagLst>
</file>

<file path=ppt/tags/tag7.xml><?xml version="1.0" encoding="utf-8"?>
<p:tagLst xmlns:p="http://schemas.openxmlformats.org/presentationml/2006/main">
  <p:tag name="TIMING" val="|5.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13755</Words>
  <Application>WPS Presentation</Application>
  <PresentationFormat>Custom</PresentationFormat>
  <Paragraphs>375</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SimSun</vt:lpstr>
      <vt:lpstr>Wingdings</vt:lpstr>
      <vt:lpstr>Cambria</vt:lpstr>
      <vt:lpstr>Calibri</vt:lpstr>
      <vt:lpstr>Times New Roman</vt:lpstr>
      <vt:lpstr>Courier New</vt:lpstr>
      <vt:lpstr>Book Antiqua</vt:lpstr>
      <vt:lpstr>Batang</vt:lpstr>
      <vt:lpstr>Constantia</vt:lpstr>
      <vt:lpstr>Microsoft YaHei</vt:lpstr>
      <vt:lpstr>Arial Unicode MS</vt:lpstr>
      <vt:lpstr>Calibri Light</vt:lpstr>
      <vt:lpstr>Θέμα του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VivyL</dc:creator>
  <cp:lastModifiedBy>vampala</cp:lastModifiedBy>
  <cp:revision>60</cp:revision>
  <dcterms:created xsi:type="dcterms:W3CDTF">2024-09-24T17:50:00Z</dcterms:created>
  <dcterms:modified xsi:type="dcterms:W3CDTF">2024-10-07T09:14:53Z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15C46978A95E4BF783D1A3512B0210A4_12</vt:lpwstr>
  </property>
  <property fmtid="{D5CDD505-2E9C-101B-9397-08002B2CF9AE}" pid="3" name="KSOProductBuildVer">
    <vt:lpwstr>1033-12.2.0.18283</vt:lpwstr>
  </property>
</Properties>
</file>