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bookmarkIdSeed="2">
  <p:sldMasterIdLst>
    <p:sldMasterId id="2147483696" r:id="rId1"/>
  </p:sldMasterIdLst>
  <p:notesMasterIdLst>
    <p:notesMasterId r:id="rId18"/>
  </p:notesMasterIdLst>
  <p:sldIdLst>
    <p:sldId id="321" r:id="rId2"/>
    <p:sldId id="343" r:id="rId3"/>
    <p:sldId id="368" r:id="rId4"/>
    <p:sldId id="369" r:id="rId5"/>
    <p:sldId id="373" r:id="rId6"/>
    <p:sldId id="383" r:id="rId7"/>
    <p:sldId id="374" r:id="rId8"/>
    <p:sldId id="371" r:id="rId9"/>
    <p:sldId id="370" r:id="rId10"/>
    <p:sldId id="377" r:id="rId11"/>
    <p:sldId id="379" r:id="rId12"/>
    <p:sldId id="380" r:id="rId13"/>
    <p:sldId id="381" r:id="rId14"/>
    <p:sldId id="382" r:id="rId15"/>
    <p:sldId id="378" r:id="rId16"/>
    <p:sldId id="375" r:id="rId17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85" autoAdjust="0"/>
  </p:normalViewPr>
  <p:slideViewPr>
    <p:cSldViewPr>
      <p:cViewPr varScale="1">
        <p:scale>
          <a:sx n="85" d="100"/>
          <a:sy n="85" d="100"/>
        </p:scale>
        <p:origin x="66" y="13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8425131-6084-4C9F-AA12-4DAB29F5D3B9}" type="datetimeFigureOut">
              <a:rPr lang="el-GR" smtClean="0"/>
              <a:pPr/>
              <a:t>2/10/2024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 dirty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E20744-5581-4C03-B783-25D583D5E980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83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9E20744-5581-4C03-B783-25D583D5E980}" type="slidenum">
              <a:rPr lang="el-GR" smtClean="0"/>
              <a:pPr/>
              <a:t>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09931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/>
              <a:t>Click to edit Master subtitle style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 dirty="0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13B966-5B4F-4E00-957D-07258DD22326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953828-CFCA-4CD8-AC10-0DA872DB4A2E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A97B4-76EA-4B4C-A3B9-57989996C0B9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834C6-8C2F-426D-A53C-FC40AD041620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43046-E3A7-4526-9C4C-A357378FF1E2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899D4-DE28-49BE-B4FE-F198B47FF64D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E61DE3-7A26-4352-A4BD-637F15F911E1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EF5B7-4A81-41FE-BCA3-07E835999445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en-US"/>
              <a:t>Click to edit Master title style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BE39F0-7BC6-45A6-8A3E-4B169A42A223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1DA163C6-6577-44F9-8E2C-0437D5982027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AFA70D05-61AB-4FC5-A8B3-91E7EFC7736A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07DBCADA-59D4-44FE-9D6A-A2E99F0674A4}" type="datetime1">
              <a:rPr lang="el-GR" smtClean="0"/>
              <a:t>2/10/2024</a:t>
            </a:fld>
            <a:endParaRPr lang="el-GR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l-GR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8AEA1981-2C75-4660-84A5-7DC928B9BF4F}" type="slidenum">
              <a:rPr lang="el-GR" smtClean="0"/>
              <a:pPr/>
              <a:t>‹#›</a:t>
            </a:fld>
            <a:endParaRPr lang="el-G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g"/><Relationship Id="rId5" Type="http://schemas.openxmlformats.org/officeDocument/2006/relationships/image" Target="../media/image5.jp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1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0" y="-17069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691680" y="142986"/>
            <a:ext cx="5900184" cy="81346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tx1"/>
                </a:solidFill>
              </a:rPr>
              <a:t>ΕΘΝΙΚΟ ΜΕΤΣΟΒΙΟ ΠΟΛΥΤΕΧΝΕΙΟ</a:t>
            </a:r>
          </a:p>
          <a:p>
            <a:r>
              <a:rPr lang="el-GR" sz="2400" b="1" dirty="0">
                <a:solidFill>
                  <a:schemeClr val="tx1"/>
                </a:solidFill>
              </a:rPr>
              <a:t>ΣΧΟΛΗ ΜΗΧΑΝΟΛΟΓΩΝ ΜΗΧΑΝΙΚΩΝ</a:t>
            </a:r>
            <a:endParaRPr lang="en-US" sz="2400" b="1" dirty="0">
              <a:solidFill>
                <a:schemeClr val="tx1"/>
              </a:solidFill>
            </a:endParaRPr>
          </a:p>
        </p:txBody>
      </p:sp>
      <p:sp>
        <p:nvSpPr>
          <p:cNvPr id="16" name="Subtitle 2"/>
          <p:cNvSpPr txBox="1">
            <a:spLocks/>
          </p:cNvSpPr>
          <p:nvPr/>
        </p:nvSpPr>
        <p:spPr>
          <a:xfrm>
            <a:off x="368853" y="2096282"/>
            <a:ext cx="8784976" cy="58632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800" b="1" dirty="0">
                <a:solidFill>
                  <a:srgbClr val="00B050"/>
                </a:solidFill>
              </a:rPr>
              <a:t>ΕΚΔΗΛΩΣΗ ΥΠΟΔΟΧΗΣ ΠΡΩΤΟΕΤΩΝ 2024</a:t>
            </a:r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l-GR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62313435"/>
              </p:ext>
            </p:extLst>
          </p:nvPr>
        </p:nvGraphicFramePr>
        <p:xfrm>
          <a:off x="368853" y="139597"/>
          <a:ext cx="864096" cy="834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8853" y="139597"/>
                        <a:ext cx="864096" cy="8343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Subtitle 2"/>
          <p:cNvSpPr txBox="1">
            <a:spLocks/>
          </p:cNvSpPr>
          <p:nvPr/>
        </p:nvSpPr>
        <p:spPr>
          <a:xfrm>
            <a:off x="0" y="6459972"/>
            <a:ext cx="2362029" cy="398028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728" indent="0" algn="ctr">
              <a:buNone/>
            </a:pPr>
            <a:r>
              <a:rPr lang="el-GR" sz="1600" b="1" dirty="0"/>
              <a:t>Αθήνα</a:t>
            </a:r>
            <a:r>
              <a:rPr lang="en-US" sz="1600" b="1" dirty="0"/>
              <a:t> </a:t>
            </a:r>
            <a:r>
              <a:rPr lang="el-GR" sz="1600" b="1" dirty="0"/>
              <a:t>02</a:t>
            </a:r>
            <a:r>
              <a:rPr lang="en-US" sz="1600" b="1" dirty="0"/>
              <a:t>/</a:t>
            </a:r>
            <a:r>
              <a:rPr lang="el-GR" sz="1600" b="1" dirty="0"/>
              <a:t>10</a:t>
            </a:r>
            <a:r>
              <a:rPr lang="en-US" sz="1600" b="1" dirty="0"/>
              <a:t>/20</a:t>
            </a:r>
            <a:r>
              <a:rPr lang="el-GR" sz="1600" b="1" dirty="0"/>
              <a:t>24</a:t>
            </a:r>
            <a:endParaRPr lang="en-US" sz="1600" b="1" dirty="0"/>
          </a:p>
          <a:p>
            <a:pPr algn="ctr"/>
            <a:endParaRPr lang="el-GR" sz="4900" b="1" dirty="0"/>
          </a:p>
        </p:txBody>
      </p:sp>
      <p:sp>
        <p:nvSpPr>
          <p:cNvPr id="22" name="Subtitle 2"/>
          <p:cNvSpPr txBox="1">
            <a:spLocks/>
          </p:cNvSpPr>
          <p:nvPr/>
        </p:nvSpPr>
        <p:spPr>
          <a:xfrm>
            <a:off x="1665371" y="3839362"/>
            <a:ext cx="5162402" cy="1267491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9600" b="1" dirty="0" err="1">
                <a:solidFill>
                  <a:srgbClr val="0070C0"/>
                </a:solidFill>
              </a:rPr>
              <a:t>Δρ</a:t>
            </a:r>
            <a:r>
              <a:rPr lang="en-US" sz="9600" b="1" dirty="0">
                <a:solidFill>
                  <a:srgbClr val="0070C0"/>
                </a:solidFill>
              </a:rPr>
              <a:t>. I</a:t>
            </a:r>
            <a:r>
              <a:rPr lang="el-GR" sz="9600" b="1" dirty="0" err="1">
                <a:solidFill>
                  <a:srgbClr val="0070C0"/>
                </a:solidFill>
              </a:rPr>
              <a:t>ωάννης</a:t>
            </a:r>
            <a:r>
              <a:rPr lang="en-US" sz="9600" b="1" dirty="0">
                <a:solidFill>
                  <a:srgbClr val="0070C0"/>
                </a:solidFill>
              </a:rPr>
              <a:t> A. A</a:t>
            </a:r>
            <a:r>
              <a:rPr lang="el-GR" sz="9600" b="1" dirty="0" err="1">
                <a:solidFill>
                  <a:srgbClr val="0070C0"/>
                </a:solidFill>
              </a:rPr>
              <a:t>ντωνιάδης</a:t>
            </a:r>
            <a:endParaRPr lang="el-GR" sz="9600" b="1" dirty="0">
              <a:solidFill>
                <a:srgbClr val="0070C0"/>
              </a:solidFill>
            </a:endParaRPr>
          </a:p>
          <a:p>
            <a:pPr algn="ctr"/>
            <a:r>
              <a:rPr lang="el-GR" sz="9600" b="1" dirty="0">
                <a:solidFill>
                  <a:srgbClr val="0070C0"/>
                </a:solidFill>
              </a:rPr>
              <a:t>Καθηγητής</a:t>
            </a:r>
          </a:p>
          <a:p>
            <a:pPr algn="ctr"/>
            <a:r>
              <a:rPr lang="el-GR" sz="9600" b="1" dirty="0">
                <a:solidFill>
                  <a:srgbClr val="0070C0"/>
                </a:solidFill>
              </a:rPr>
              <a:t>Κοσμήτορας Σχολής ΜΜ/ΕΜΠ</a:t>
            </a:r>
          </a:p>
          <a:p>
            <a:pPr algn="ctr"/>
            <a:r>
              <a:rPr lang="en-US" sz="4900" b="1" dirty="0"/>
              <a:t> </a:t>
            </a:r>
            <a:endParaRPr lang="el-GR" sz="4900" b="1" dirty="0"/>
          </a:p>
          <a:p>
            <a:pPr algn="ctr"/>
            <a:endParaRPr lang="el-GR" sz="4900" b="1" dirty="0"/>
          </a:p>
        </p:txBody>
      </p:sp>
    </p:spTree>
    <p:extLst>
      <p:ext uri="{BB962C8B-B14F-4D97-AF65-F5344CB8AC3E}">
        <p14:creationId xmlns:p14="http://schemas.microsoft.com/office/powerpoint/2010/main" val="1696928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10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1600200" y="273128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BD9BE3-7DF3-61D4-ED2D-FCF4B8B0F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94860"/>
            <a:ext cx="10443422" cy="5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BC5B1-2790-4B78-B70A-6EAF9B5F66A1}"/>
              </a:ext>
            </a:extLst>
          </p:cNvPr>
          <p:cNvSpPr txBox="1"/>
          <p:nvPr/>
        </p:nvSpPr>
        <p:spPr>
          <a:xfrm>
            <a:off x="1305013" y="273128"/>
            <a:ext cx="752426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ΓΙΝΟΜΑΙ ΜΗΧΑΝΟΛΟΓΟΣ ΜΗΧΑΝΙΚΟΣ</a:t>
            </a:r>
            <a:endParaRPr lang="el-GR" b="1" dirty="0"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E9A452F8-74F4-B202-98B1-820E8D93A6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625" y="930275"/>
            <a:ext cx="7524750" cy="499745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40AE1195-3A74-20DB-F2E3-12BCD2E1E19B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677033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11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1600200" y="273128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BD9BE3-7DF3-61D4-ED2D-FCF4B8B0F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94860"/>
            <a:ext cx="10443422" cy="5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BC5B1-2790-4B78-B70A-6EAF9B5F66A1}"/>
              </a:ext>
            </a:extLst>
          </p:cNvPr>
          <p:cNvSpPr txBox="1"/>
          <p:nvPr/>
        </p:nvSpPr>
        <p:spPr>
          <a:xfrm>
            <a:off x="683568" y="216222"/>
            <a:ext cx="832946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ΤΟ ΕΠΟΜΕΝΟ ΒΗΜΑ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l-GR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ΑΛΛΑΓΗ ΤΡΟΠΟΥ ΣΚΕΨΗΣ</a:t>
            </a:r>
            <a:endParaRPr lang="el-GR" b="1" dirty="0"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E1631588-C71C-C3F3-77EA-A3DC18B63056}"/>
              </a:ext>
            </a:extLst>
          </p:cNvPr>
          <p:cNvSpPr/>
          <p:nvPr/>
        </p:nvSpPr>
        <p:spPr>
          <a:xfrm>
            <a:off x="1331640" y="3659717"/>
            <a:ext cx="432048" cy="1254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77927D-15E3-4D61-0C84-C30659AEC8FA}"/>
              </a:ext>
            </a:extLst>
          </p:cNvPr>
          <p:cNvSpPr txBox="1"/>
          <p:nvPr/>
        </p:nvSpPr>
        <p:spPr>
          <a:xfrm>
            <a:off x="2734166" y="1319632"/>
            <a:ext cx="48245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Επίλυση Μαθηματικών-Φυσικών Προβλημάτων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31C4CF1-F45F-B28A-4852-78F22F0A1AA9}"/>
              </a:ext>
            </a:extLst>
          </p:cNvPr>
          <p:cNvSpPr txBox="1"/>
          <p:nvPr/>
        </p:nvSpPr>
        <p:spPr>
          <a:xfrm>
            <a:off x="3700830" y="2421912"/>
            <a:ext cx="396044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E</a:t>
            </a:r>
            <a:r>
              <a:rPr lang="el-GR" b="1" dirty="0" err="1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πίλυση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Τεχνολογικών Προβλημάτων</a:t>
            </a:r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Τεχνικές εκθέσεις και αναφορές  </a:t>
            </a:r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Υπολογιστικοί κώδικες</a:t>
            </a:r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Επιστημονικά άρθρα</a:t>
            </a:r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Διατύπωση προτάσεων έρευνας </a:t>
            </a:r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Σχεδιασμός μηχανών 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624CF4E-62D5-AA93-2AFA-BEAE29726081}"/>
              </a:ext>
            </a:extLst>
          </p:cNvPr>
          <p:cNvSpPr txBox="1"/>
          <p:nvPr/>
        </p:nvSpPr>
        <p:spPr>
          <a:xfrm>
            <a:off x="305658" y="5086561"/>
            <a:ext cx="318220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ΠΡΩΤΟΤΥΠΙΑ ΚΑΙ ΚΑΙΝΟΤΟΜΙΑ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C0C82FB-9CDA-7574-0553-A410C7814FDB}"/>
              </a:ext>
            </a:extLst>
          </p:cNvPr>
          <p:cNvSpPr txBox="1"/>
          <p:nvPr/>
        </p:nvSpPr>
        <p:spPr>
          <a:xfrm>
            <a:off x="273966" y="3094340"/>
            <a:ext cx="279905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ΣΧΕΔΙΑΣΜΟΣ ΚΑΙ ΣΥΝΘΕΣΗ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902742-89F1-6AFC-809A-43995B7D0D70}"/>
              </a:ext>
            </a:extLst>
          </p:cNvPr>
          <p:cNvSpPr txBox="1"/>
          <p:nvPr/>
        </p:nvSpPr>
        <p:spPr>
          <a:xfrm>
            <a:off x="941721" y="1365006"/>
            <a:ext cx="125401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ΑΝΑΛΥΣΗ</a:t>
            </a:r>
          </a:p>
        </p:txBody>
      </p:sp>
      <p:sp>
        <p:nvSpPr>
          <p:cNvPr id="14" name="Arrow: Down 13">
            <a:extLst>
              <a:ext uri="{FF2B5EF4-FFF2-40B4-BE49-F238E27FC236}">
                <a16:creationId xmlns:a16="http://schemas.microsoft.com/office/drawing/2014/main" id="{E96EC1FF-D447-F4B2-28D1-49F24CFA7FC6}"/>
              </a:ext>
            </a:extLst>
          </p:cNvPr>
          <p:cNvSpPr/>
          <p:nvPr/>
        </p:nvSpPr>
        <p:spPr>
          <a:xfrm>
            <a:off x="1331640" y="1772816"/>
            <a:ext cx="432048" cy="1254950"/>
          </a:xfrm>
          <a:prstGeom prst="down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Left Brace 6">
            <a:extLst>
              <a:ext uri="{FF2B5EF4-FFF2-40B4-BE49-F238E27FC236}">
                <a16:creationId xmlns:a16="http://schemas.microsoft.com/office/drawing/2014/main" id="{228616F7-BC11-337C-6491-ACB9F52446D0}"/>
              </a:ext>
            </a:extLst>
          </p:cNvPr>
          <p:cNvSpPr/>
          <p:nvPr/>
        </p:nvSpPr>
        <p:spPr>
          <a:xfrm>
            <a:off x="3069295" y="2564904"/>
            <a:ext cx="317632" cy="1508660"/>
          </a:xfrm>
          <a:prstGeom prst="leftBrace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chemeClr val="accent4">
                    <a:lumMod val="60000"/>
                    <a:lumOff val="40000"/>
                  </a:schemeClr>
                </a:solidFill>
              </a:ln>
              <a:noFill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60409295-7BF0-CF07-1648-185D520B3282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650047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9" grpId="0"/>
      <p:bldP spid="10" grpId="0"/>
      <p:bldP spid="11" grpId="0"/>
      <p:bldP spid="13" grpId="0"/>
      <p:bldP spid="14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12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1600200" y="273128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BD9BE3-7DF3-61D4-ED2D-FCF4B8B0F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94860"/>
            <a:ext cx="10443422" cy="5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BC5B1-2790-4B78-B70A-6EAF9B5F66A1}"/>
              </a:ext>
            </a:extLst>
          </p:cNvPr>
          <p:cNvSpPr txBox="1"/>
          <p:nvPr/>
        </p:nvSpPr>
        <p:spPr>
          <a:xfrm>
            <a:off x="1655676" y="216222"/>
            <a:ext cx="699159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ΤΟ ΕΠΟΜΕΝΟ ΒΗΜΑ</a:t>
            </a:r>
            <a:r>
              <a:rPr lang="en-US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</a:t>
            </a:r>
            <a:r>
              <a:rPr lang="el-GR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ΑΛΛΑΓΗ ΤΡΟΠΟΥ ΜΑΘΗΣΗΣ</a:t>
            </a:r>
            <a:endParaRPr lang="el-GR" b="1" dirty="0"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26D6A-3279-7BE7-B275-723B406DAC04}"/>
              </a:ext>
            </a:extLst>
          </p:cNvPr>
          <p:cNvSpPr txBox="1"/>
          <p:nvPr/>
        </p:nvSpPr>
        <p:spPr>
          <a:xfrm>
            <a:off x="1600200" y="882264"/>
            <a:ext cx="572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Από τη 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διδακτέα ύλη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στην κριτική αναζήτηση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D73FE98-ED24-577B-DE34-6522504D3541}"/>
              </a:ext>
            </a:extLst>
          </p:cNvPr>
          <p:cNvSpPr txBox="1"/>
          <p:nvPr/>
        </p:nvSpPr>
        <p:spPr>
          <a:xfrm>
            <a:off x="1585841" y="1312346"/>
            <a:ext cx="57606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Οι πανεπιστημιακές παραδόσεις ποτέ δεν εξαντλούν πλήρως ένα θέμα. Αποτελούν έναυσμα για περαιτέρω μελέτη και αναζήτηση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5AEA7B9-4F5A-C321-80E6-DE4A2530C8DA}"/>
              </a:ext>
            </a:extLst>
          </p:cNvPr>
          <p:cNvSpPr txBox="1"/>
          <p:nvPr/>
        </p:nvSpPr>
        <p:spPr>
          <a:xfrm>
            <a:off x="1655676" y="2577228"/>
            <a:ext cx="572463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“</a:t>
            </a:r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Μαθαίνουμε να Μαθαίνουμε</a:t>
            </a:r>
            <a:r>
              <a:rPr lang="en-US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”</a:t>
            </a:r>
            <a:endParaRPr lang="el-GR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6463881-DC58-3656-256E-6AA9289F6830}"/>
              </a:ext>
            </a:extLst>
          </p:cNvPr>
          <p:cNvSpPr txBox="1"/>
          <p:nvPr/>
        </p:nvSpPr>
        <p:spPr>
          <a:xfrm>
            <a:off x="1661072" y="2987455"/>
            <a:ext cx="636731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Πρωτοβουλίες συμπληρωματικής εκπαίδευσης </a:t>
            </a:r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Κριτική αναζήτηση στη βιβλιογραφία και στο διαδίκτυο</a:t>
            </a:r>
          </a:p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Συνδυασμός γνώσεων μαθημάτων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E4EA52D-829A-B2AC-30F1-D3B928923CDD}"/>
              </a:ext>
            </a:extLst>
          </p:cNvPr>
          <p:cNvSpPr txBox="1"/>
          <p:nvPr/>
        </p:nvSpPr>
        <p:spPr>
          <a:xfrm>
            <a:off x="1585840" y="4372292"/>
            <a:ext cx="471435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Ανάπτυξη συμπληρωματικών δεξιοτήτων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780CE95-8F0A-AD73-396F-465E34024F65}"/>
              </a:ext>
            </a:extLst>
          </p:cNvPr>
          <p:cNvSpPr txBox="1"/>
          <p:nvPr/>
        </p:nvSpPr>
        <p:spPr>
          <a:xfrm>
            <a:off x="1600200" y="4782239"/>
            <a:ext cx="484400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Συγγραφή τεχνικών αναφορών και εκθέσεων</a:t>
            </a:r>
          </a:p>
          <a:p>
            <a:r>
              <a:rPr lang="el-GR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Επικοινωνία και παρουσίαση του έργου μας</a:t>
            </a:r>
          </a:p>
          <a:p>
            <a:r>
              <a:rPr lang="el-GR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Επικοινωνία και παρουσίαση του εαυτού μας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75F9CC5-4C91-08FD-4298-7A223ADA6241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069014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13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1600200" y="273128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BD9BE3-7DF3-61D4-ED2D-FCF4B8B0F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94860"/>
            <a:ext cx="10443422" cy="5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BC5B1-2790-4B78-B70A-6EAF9B5F66A1}"/>
              </a:ext>
            </a:extLst>
          </p:cNvPr>
          <p:cNvSpPr txBox="1"/>
          <p:nvPr/>
        </p:nvSpPr>
        <p:spPr>
          <a:xfrm>
            <a:off x="1655676" y="216222"/>
            <a:ext cx="6228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ΝΕΕΣ ΠΡΟΚΛΗΣΕΙΣ </a:t>
            </a:r>
            <a:endParaRPr lang="el-GR" b="1" dirty="0"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088BDA0-E5DB-9306-AD12-58211663893B}"/>
              </a:ext>
            </a:extLst>
          </p:cNvPr>
          <p:cNvSpPr txBox="1"/>
          <p:nvPr/>
        </p:nvSpPr>
        <p:spPr>
          <a:xfrm>
            <a:off x="1988562" y="5501502"/>
            <a:ext cx="367779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«Διαχείριση προσωπικού χρόνου»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CEE4C92-16BD-01ED-8EE7-E0C77C31718B}"/>
              </a:ext>
            </a:extLst>
          </p:cNvPr>
          <p:cNvSpPr txBox="1"/>
          <p:nvPr/>
        </p:nvSpPr>
        <p:spPr>
          <a:xfrm>
            <a:off x="2046334" y="2661483"/>
            <a:ext cx="56220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Μεγάλο μέγεθος ακροατηρίων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: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«Απρόσωπη μάθηση»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BCA6F08-51A9-BE38-B281-94C8B29143A2}"/>
              </a:ext>
            </a:extLst>
          </p:cNvPr>
          <p:cNvSpPr txBox="1"/>
          <p:nvPr/>
        </p:nvSpPr>
        <p:spPr>
          <a:xfrm>
            <a:off x="2026432" y="2181987"/>
            <a:ext cx="38164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συνέχειας μαθημάτων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6CA6D5D-540C-B7F7-8A94-73DC476AA862}"/>
              </a:ext>
            </a:extLst>
          </p:cNvPr>
          <p:cNvSpPr txBox="1"/>
          <p:nvPr/>
        </p:nvSpPr>
        <p:spPr>
          <a:xfrm>
            <a:off x="1988562" y="4982915"/>
            <a:ext cx="645850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Νέα περίοδος στην προσωπική σας ζωή</a:t>
            </a:r>
            <a:r>
              <a:rPr lang="en-US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 </a:t>
            </a:r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– «Κοινωνικοποίηση»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2631756-41D1-ADD4-0647-B9BA3C0D97F2}"/>
              </a:ext>
            </a:extLst>
          </p:cNvPr>
          <p:cNvSpPr txBox="1"/>
          <p:nvPr/>
        </p:nvSpPr>
        <p:spPr>
          <a:xfrm>
            <a:off x="2046334" y="3566995"/>
            <a:ext cx="516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Από τις βασικές επιστήμες στην τεχνολογία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79B055A-19CF-3897-6DA6-00E311700191}"/>
              </a:ext>
            </a:extLst>
          </p:cNvPr>
          <p:cNvSpPr txBox="1"/>
          <p:nvPr/>
        </p:nvSpPr>
        <p:spPr>
          <a:xfrm>
            <a:off x="2048198" y="4110427"/>
            <a:ext cx="633923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Από τις σπουδές στον επαγγελματικό προσανατολισμό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4CE8793-1759-C917-977D-7F24A3BFA5DF}"/>
              </a:ext>
            </a:extLst>
          </p:cNvPr>
          <p:cNvSpPr txBox="1"/>
          <p:nvPr/>
        </p:nvSpPr>
        <p:spPr>
          <a:xfrm>
            <a:off x="2046334" y="1313542"/>
            <a:ext cx="516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Ανταγωνιστικές επιδόσεις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4D463FE-7708-300D-2DDC-10190238C2CF}"/>
              </a:ext>
            </a:extLst>
          </p:cNvPr>
          <p:cNvSpPr txBox="1"/>
          <p:nvPr/>
        </p:nvSpPr>
        <p:spPr>
          <a:xfrm>
            <a:off x="2027157" y="849486"/>
            <a:ext cx="493025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Διαχείριση χρόνου παρακολούθησης και μελέτης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8098CF5-A822-8477-F922-9F5FC1B8FD4A}"/>
              </a:ext>
            </a:extLst>
          </p:cNvPr>
          <p:cNvSpPr txBox="1"/>
          <p:nvPr/>
        </p:nvSpPr>
        <p:spPr>
          <a:xfrm>
            <a:off x="2026432" y="1763983"/>
            <a:ext cx="516687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Το αποτέλεσμα μετράει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16348F3-67BB-2C01-A31F-0B0EAD3B14CD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5735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0" grpId="0"/>
      <p:bldP spid="11" grpId="0"/>
      <p:bldP spid="13" grpId="0"/>
      <p:bldP spid="14" grpId="0"/>
      <p:bldP spid="15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14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1600200" y="273128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8DBD9BE3-7DF3-61D4-ED2D-FCF4B8B0F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894860"/>
            <a:ext cx="10443422" cy="554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B9BC5B1-2790-4B78-B70A-6EAF9B5F66A1}"/>
              </a:ext>
            </a:extLst>
          </p:cNvPr>
          <p:cNvSpPr txBox="1"/>
          <p:nvPr/>
        </p:nvSpPr>
        <p:spPr>
          <a:xfrm>
            <a:off x="1655676" y="216222"/>
            <a:ext cx="622869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chemeClr val="accent4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Ο ΡΟΛΟΣ ΤΗΣ ΣΧΟΛΗΣ</a:t>
            </a:r>
            <a:endParaRPr lang="el-GR" b="1" dirty="0">
              <a:solidFill>
                <a:schemeClr val="accent4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626D6A-3279-7BE7-B275-723B406DAC04}"/>
              </a:ext>
            </a:extLst>
          </p:cNvPr>
          <p:cNvSpPr txBox="1"/>
          <p:nvPr/>
        </p:nvSpPr>
        <p:spPr>
          <a:xfrm>
            <a:off x="2220723" y="4186749"/>
            <a:ext cx="484741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8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ΟΙ ΣΥΜΒΟΥΛΟΙ ΚΑΘΗΓΗΤΕΣ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0CCD70A-DA8C-3206-CBBB-C74E0A760C1A}"/>
              </a:ext>
            </a:extLst>
          </p:cNvPr>
          <p:cNvSpPr txBox="1"/>
          <p:nvPr/>
        </p:nvSpPr>
        <p:spPr>
          <a:xfrm>
            <a:off x="1340701" y="1172197"/>
            <a:ext cx="6012229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Δεν σας επιβάλει, ούτε σας υποχρεώνει να μάθετε</a:t>
            </a:r>
          </a:p>
          <a:p>
            <a:pPr algn="ctr"/>
            <a:endParaRPr lang="el-GR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Σας υποστηρίζει να βρείτε το δικό σας δρόμο</a:t>
            </a:r>
          </a:p>
          <a:p>
            <a:pPr algn="ctr"/>
            <a:endParaRPr lang="el-GR" sz="2000" b="1" dirty="0">
              <a:solidFill>
                <a:srgbClr val="FF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algn="ctr"/>
            <a:r>
              <a:rPr lang="el-GR" sz="20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ΟΙ ΒΑΣΙΚΕΣ ΕΠΙΛΟΓΕΣ ΕΙΝΑΙ ΠΛΕΟΝ ΔΙΚΕΣ ΣΑΣ</a:t>
            </a:r>
          </a:p>
          <a:p>
            <a:pPr algn="ctr"/>
            <a:endParaRPr lang="el-GR" sz="20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FAAB9FE-B8DD-01AB-54D1-539585F837B0}"/>
              </a:ext>
            </a:extLst>
          </p:cNvPr>
          <p:cNvSpPr txBox="1"/>
          <p:nvPr/>
        </p:nvSpPr>
        <p:spPr>
          <a:xfrm>
            <a:off x="512840" y="4937980"/>
            <a:ext cx="790024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ΟΙ ΚΑΘΗΓΗΤΕΣ ΚΑΙ ΤΟ ΥΠΟΛΟΙΠΟ ΠΡΟΣΩΠΙΚΟ ΤΗΣ ΣΧΟΛΗΣ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A92FAD-2D3B-12F5-37B2-3D35C825CA82}"/>
              </a:ext>
            </a:extLst>
          </p:cNvPr>
          <p:cNvSpPr txBox="1"/>
          <p:nvPr/>
        </p:nvSpPr>
        <p:spPr>
          <a:xfrm>
            <a:off x="1139095" y="3381022"/>
            <a:ext cx="724932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ΟΙ ΙΣΤΟΤΟΠΟΙ ΤΗΣ ΣΧΟΛΗΣ ΚΑΙ ΤΩΝ ΜΑΘΗΜΑΤΩΝ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9F45607-5CE9-BCB3-C9A4-92A8D1F2776F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589124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15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1038264" y="199997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EA4C5167-8FF5-320D-7BC8-DE7BFB571E7A}"/>
              </a:ext>
            </a:extLst>
          </p:cNvPr>
          <p:cNvSpPr txBox="1">
            <a:spLocks/>
          </p:cNvSpPr>
          <p:nvPr/>
        </p:nvSpPr>
        <p:spPr>
          <a:xfrm>
            <a:off x="1259632" y="213073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ΤΟ ΕΠΟΜΕΝΟ ΒΗΜΑ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980F6769-D9E1-AA2A-6768-8BBD3B0C7CA8}"/>
              </a:ext>
            </a:extLst>
          </p:cNvPr>
          <p:cNvSpPr txBox="1">
            <a:spLocks/>
          </p:cNvSpPr>
          <p:nvPr/>
        </p:nvSpPr>
        <p:spPr>
          <a:xfrm>
            <a:off x="-29049" y="3286999"/>
            <a:ext cx="9434947" cy="1066800"/>
          </a:xfrm>
          <a:prstGeom prst="rect">
            <a:avLst/>
          </a:prstGeom>
        </p:spPr>
        <p:txBody>
          <a:bodyPr vert="horz" lIns="121917" tIns="60958" rIns="121917" bIns="60958" anchor="ctr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l-GR" sz="2400" b="1" dirty="0">
                <a:solidFill>
                  <a:srgbClr val="0070C0"/>
                </a:solidFill>
              </a:rPr>
              <a:t>Ευχαριστώ για την προσοχή σας</a:t>
            </a:r>
            <a:endParaRPr lang="en-GB" sz="2400" dirty="0">
              <a:solidFill>
                <a:srgbClr val="0070C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30185E-44A8-173B-3BC3-92E2D18B4765}"/>
              </a:ext>
            </a:extLst>
          </p:cNvPr>
          <p:cNvSpPr txBox="1"/>
          <p:nvPr/>
        </p:nvSpPr>
        <p:spPr>
          <a:xfrm>
            <a:off x="539552" y="1182459"/>
            <a:ext cx="8107720" cy="19159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l-GR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Σας εύχομαι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l-GR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οι σπουδές σας να αποτελέσουν ένα όμορφο ταξίδι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l-GR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προς τον επαγγελματικό και προσωπικό σας βίο </a:t>
            </a:r>
          </a:p>
          <a:p>
            <a:pPr marL="0" marR="0" algn="ctr">
              <a:lnSpc>
                <a:spcPct val="107000"/>
              </a:lnSpc>
              <a:spcBef>
                <a:spcPts val="0"/>
              </a:spcBef>
            </a:pPr>
            <a:r>
              <a:rPr lang="el-GR" sz="28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με όχημα τη Μηχανολογία  </a:t>
            </a:r>
            <a:endParaRPr lang="en-US" sz="2800" b="1" dirty="0">
              <a:solidFill>
                <a:srgbClr val="00B05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Subtitle 2">
            <a:extLst>
              <a:ext uri="{FF2B5EF4-FFF2-40B4-BE49-F238E27FC236}">
                <a16:creationId xmlns:a16="http://schemas.microsoft.com/office/drawing/2014/main" id="{DC852789-F8E4-1865-C3AD-2B36902BE380}"/>
              </a:ext>
            </a:extLst>
          </p:cNvPr>
          <p:cNvSpPr txBox="1">
            <a:spLocks/>
          </p:cNvSpPr>
          <p:nvPr/>
        </p:nvSpPr>
        <p:spPr>
          <a:xfrm>
            <a:off x="1566190" y="4693166"/>
            <a:ext cx="6587684" cy="1267491"/>
          </a:xfrm>
          <a:prstGeom prst="rect">
            <a:avLst/>
          </a:prstGeom>
        </p:spPr>
        <p:txBody>
          <a:bodyPr vert="horz">
            <a:normAutofit fontScale="25000" lnSpcReduction="20000"/>
          </a:bodyPr>
          <a:lstStyle>
            <a:lvl1pPr marL="365760" indent="-256032" algn="l" rtl="0" eaLnBrk="1" latinLnBrk="0" hangingPunct="1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68000"/>
              <a:buFont typeface="Wingdings 3"/>
              <a:buChar char="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1792" indent="-228600" algn="l" rtl="0" eaLnBrk="1" latinLnBrk="0" hangingPunct="1">
              <a:spcBef>
                <a:spcPts val="324"/>
              </a:spcBef>
              <a:buClr>
                <a:schemeClr val="accent1"/>
              </a:buClr>
              <a:buFont typeface="Verdana"/>
              <a:buChar char="◦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9536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SzPct val="100000"/>
              <a:buFont typeface="Wingdings 2"/>
              <a:buChar char="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50"/>
              </a:spcBef>
              <a:buClr>
                <a:schemeClr val="accent2"/>
              </a:buClr>
              <a:buFont typeface="Wingdings 2"/>
              <a:buChar char="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endParaRPr lang="en-US" sz="1600" b="1" i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l-GR" sz="9600" b="1" dirty="0" err="1"/>
              <a:t>Δρ</a:t>
            </a:r>
            <a:r>
              <a:rPr lang="en-US" sz="9600" b="1" dirty="0"/>
              <a:t>. I</a:t>
            </a:r>
            <a:r>
              <a:rPr lang="el-GR" sz="9600" b="1" dirty="0" err="1"/>
              <a:t>ωάννης</a:t>
            </a:r>
            <a:r>
              <a:rPr lang="en-US" sz="9600" b="1" dirty="0"/>
              <a:t> A. A</a:t>
            </a:r>
            <a:r>
              <a:rPr lang="el-GR" sz="9600" b="1" dirty="0" err="1"/>
              <a:t>ντωνιάδης</a:t>
            </a:r>
            <a:endParaRPr lang="el-GR" sz="9600" b="1" dirty="0"/>
          </a:p>
          <a:p>
            <a:pPr algn="ctr"/>
            <a:r>
              <a:rPr lang="el-GR" sz="9600" b="1" dirty="0"/>
              <a:t>Καθηγητής, Κοσμήτορας </a:t>
            </a:r>
          </a:p>
          <a:p>
            <a:pPr marL="109728" indent="0" algn="ctr">
              <a:buNone/>
            </a:pPr>
            <a:r>
              <a:rPr lang="el-GR" sz="9600" b="1" dirty="0"/>
              <a:t>Σχολή Μηχανολόγων Μηχανικών ΕΜΠ</a:t>
            </a:r>
          </a:p>
          <a:p>
            <a:pPr algn="ctr"/>
            <a:r>
              <a:rPr lang="en-US" sz="4900" b="1" dirty="0"/>
              <a:t> </a:t>
            </a:r>
            <a:endParaRPr lang="el-GR" sz="4900" b="1" dirty="0"/>
          </a:p>
          <a:p>
            <a:pPr algn="ctr"/>
            <a:endParaRPr lang="el-GR" sz="4900" b="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2074F3B8-0A4C-D61B-3BE6-AB8D389900A8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4116282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939164-9E3C-1F4E-C492-199A3A60B694}"/>
              </a:ext>
            </a:extLst>
          </p:cNvPr>
          <p:cNvSpPr/>
          <p:nvPr/>
        </p:nvSpPr>
        <p:spPr>
          <a:xfrm>
            <a:off x="354121" y="2816479"/>
            <a:ext cx="7978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ENGINEER &lt;- I</a:t>
            </a:r>
            <a:r>
              <a:rPr lang="fr-FR" sz="2800" b="1" dirty="0">
                <a:solidFill>
                  <a:srgbClr val="002060"/>
                </a:solidFill>
              </a:rPr>
              <a:t>NGENIUM</a:t>
            </a:r>
            <a:endParaRPr lang="el-GR" sz="2800" b="1" dirty="0">
              <a:solidFill>
                <a:srgbClr val="002060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16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D9FBFB6E-8491-BBC2-C0CC-014236617723}"/>
              </a:ext>
            </a:extLst>
          </p:cNvPr>
          <p:cNvSpPr txBox="1"/>
          <p:nvPr/>
        </p:nvSpPr>
        <p:spPr>
          <a:xfrm>
            <a:off x="1125896" y="802007"/>
            <a:ext cx="72008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l-GR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4095859-4043-C858-62E1-A7FDC43D9AAE}"/>
              </a:ext>
            </a:extLst>
          </p:cNvPr>
          <p:cNvSpPr txBox="1">
            <a:spLocks/>
          </p:cNvSpPr>
          <p:nvPr/>
        </p:nvSpPr>
        <p:spPr>
          <a:xfrm>
            <a:off x="1115812" y="213335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ΡΙΖΕΣ ΤΗΣ ΜΗΧΑΝΟΛΟΓΙΑΣ 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3A39EBE-6CDB-BA9E-F47B-DA553BC71045}"/>
              </a:ext>
            </a:extLst>
          </p:cNvPr>
          <p:cNvSpPr/>
          <p:nvPr/>
        </p:nvSpPr>
        <p:spPr>
          <a:xfrm>
            <a:off x="414432" y="1275590"/>
            <a:ext cx="7978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MHXANO</a:t>
            </a:r>
            <a:r>
              <a:rPr lang="el-GR" sz="2800" b="1" dirty="0">
                <a:solidFill>
                  <a:srgbClr val="002060"/>
                </a:solidFill>
              </a:rPr>
              <a:t>ΛΟΓΟΣ </a:t>
            </a:r>
            <a:r>
              <a:rPr lang="el-GR" sz="2800" b="1" dirty="0">
                <a:solidFill>
                  <a:srgbClr val="FF0000"/>
                </a:solidFill>
              </a:rPr>
              <a:t>ΜΗΧΑΝΙΚΟΣ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BBBF2515-C58B-E280-21B7-5F71E02EC9B4}"/>
              </a:ext>
            </a:extLst>
          </p:cNvPr>
          <p:cNvSpPr/>
          <p:nvPr/>
        </p:nvSpPr>
        <p:spPr>
          <a:xfrm>
            <a:off x="336479" y="2026534"/>
            <a:ext cx="7978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MECHANICAL </a:t>
            </a:r>
            <a:r>
              <a:rPr lang="en-US" sz="2800" b="1" dirty="0">
                <a:solidFill>
                  <a:srgbClr val="FF0000"/>
                </a:solidFill>
              </a:rPr>
              <a:t>ENGINEER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3E58548-85A2-6B72-4B96-CB75CB42E400}"/>
              </a:ext>
            </a:extLst>
          </p:cNvPr>
          <p:cNvSpPr/>
          <p:nvPr/>
        </p:nvSpPr>
        <p:spPr>
          <a:xfrm>
            <a:off x="482165" y="4735271"/>
            <a:ext cx="7978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FF0000"/>
                </a:solidFill>
              </a:rPr>
              <a:t>ΑΓΧΙΝΟΥΣ</a:t>
            </a:r>
            <a:r>
              <a:rPr lang="en-US" sz="2800" b="1" dirty="0">
                <a:solidFill>
                  <a:srgbClr val="FF0000"/>
                </a:solidFill>
              </a:rPr>
              <a:t> &lt;- </a:t>
            </a:r>
            <a:r>
              <a:rPr lang="el-GR" sz="2800" b="1" dirty="0">
                <a:solidFill>
                  <a:srgbClr val="FF0000"/>
                </a:solidFill>
              </a:rPr>
              <a:t>Ο ΟΞΥΣ ΣΤΟ ΝΟΥ</a:t>
            </a:r>
            <a:endParaRPr lang="el-GR" sz="1600" b="1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343FF2-450C-560F-B526-CAA25BED1FE2}"/>
              </a:ext>
            </a:extLst>
          </p:cNvPr>
          <p:cNvSpPr/>
          <p:nvPr/>
        </p:nvSpPr>
        <p:spPr>
          <a:xfrm>
            <a:off x="336479" y="3622649"/>
            <a:ext cx="797826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2060"/>
                </a:solidFill>
              </a:rPr>
              <a:t>I</a:t>
            </a:r>
            <a:r>
              <a:rPr lang="fr-FR" sz="2800" b="1" dirty="0">
                <a:solidFill>
                  <a:srgbClr val="002060"/>
                </a:solidFill>
              </a:rPr>
              <a:t>NGENIUM</a:t>
            </a:r>
            <a:r>
              <a:rPr lang="en-US" sz="2800" b="1" dirty="0">
                <a:solidFill>
                  <a:srgbClr val="002060"/>
                </a:solidFill>
              </a:rPr>
              <a:t> &lt;- </a:t>
            </a:r>
            <a:r>
              <a:rPr lang="el-GR" sz="2800" b="1" dirty="0">
                <a:solidFill>
                  <a:srgbClr val="002060"/>
                </a:solidFill>
              </a:rPr>
              <a:t>ΑΓΧΙΝΟΥΣ</a:t>
            </a:r>
            <a:endParaRPr lang="el-GR" sz="1600" b="1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1A97F81-9AC0-B284-A847-3FF508B35C53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59681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  <p:bldP spid="8" grpId="0"/>
      <p:bldP spid="9" grpId="0"/>
      <p:bldP spid="11" grpId="0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2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8" name="Rectangle 17"/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043608" y="197458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ΤΙ ΠΕΤΥΧΑΤΕ ΜΕΧΡΙ ΣΗΜΕΡΑ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26761" name="Picture 137" descr="http://www.ntua.gr/ntua-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805691"/>
            <a:ext cx="3600400" cy="2856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582866" y="4063006"/>
            <a:ext cx="7978267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600" b="1" dirty="0">
                <a:solidFill>
                  <a:srgbClr val="0070C0"/>
                </a:solidFill>
              </a:rPr>
              <a:t>Είσαστε πλέον φοιτήτριες και φοιτητές στη </a:t>
            </a:r>
          </a:p>
          <a:p>
            <a:pPr algn="ctr"/>
            <a:endParaRPr lang="el-GR" sz="1600" b="1" dirty="0"/>
          </a:p>
          <a:p>
            <a:pPr algn="ctr"/>
            <a:r>
              <a:rPr lang="el-GR" sz="2400" b="1" dirty="0">
                <a:solidFill>
                  <a:srgbClr val="00B050"/>
                </a:solidFill>
              </a:rPr>
              <a:t>ΣΧΟΛΗ ΜΗΧΑΝΟΛΟΓΩΝ ΜΗΧΑΝΙΚΩΝ ΕΜΠ</a:t>
            </a:r>
          </a:p>
          <a:p>
            <a:pPr algn="just"/>
            <a:endParaRPr lang="el-GR" sz="1600" b="1" dirty="0"/>
          </a:p>
          <a:p>
            <a:pPr algn="ctr"/>
            <a:r>
              <a:rPr lang="el-GR" sz="1600" b="1" dirty="0">
                <a:solidFill>
                  <a:srgbClr val="0070C0"/>
                </a:solidFill>
              </a:rPr>
              <a:t>Διαχρονικά, μία από τις πλέον περιζήτητες και ανταγωνιστικές Σχολές </a:t>
            </a:r>
            <a:r>
              <a:rPr lang="el-GR" sz="1600" b="1" dirty="0"/>
              <a:t>(</a:t>
            </a:r>
            <a:r>
              <a:rPr lang="el-GR" sz="1600" b="1" dirty="0">
                <a:solidFill>
                  <a:srgbClr val="FF0000"/>
                </a:solidFill>
              </a:rPr>
              <a:t>2</a:t>
            </a:r>
            <a:r>
              <a:rPr lang="el-GR" sz="1600" b="1" baseline="30000" dirty="0">
                <a:solidFill>
                  <a:srgbClr val="FF0000"/>
                </a:solidFill>
              </a:rPr>
              <a:t>η</a:t>
            </a:r>
            <a:r>
              <a:rPr lang="el-GR" sz="1600" b="1" dirty="0">
                <a:solidFill>
                  <a:srgbClr val="FF0000"/>
                </a:solidFill>
              </a:rPr>
              <a:t> πιο περιζήτητη Σχολή το 2024/Βάση εισαγωγής 18.230 μόρια</a:t>
            </a:r>
            <a:r>
              <a:rPr lang="el-GR" sz="1600" b="1" dirty="0"/>
              <a:t>)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0370341"/>
              </p:ext>
            </p:extLst>
          </p:nvPr>
        </p:nvGraphicFramePr>
        <p:xfrm>
          <a:off x="305657" y="-386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467055" imgH="1428949" progId="Paint.Picture">
                  <p:embed/>
                </p:oleObj>
              </mc:Choice>
              <mc:Fallback>
                <p:oleObj name="Bitmap Image" r:id="rId3" imgW="1467055" imgH="1428949" progId="Paint.Pictur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7" y="-386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141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3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ΓΙΑ ΝΑ ΤΟ ΠΕΤΥΧΕΤΕ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03158" y="1628710"/>
            <a:ext cx="7978267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002060"/>
                </a:solidFill>
              </a:rPr>
              <a:t>ΣΥΝΔΥΑΣΑΤΕ</a:t>
            </a:r>
          </a:p>
          <a:p>
            <a:pPr algn="ctr"/>
            <a:endParaRPr lang="el-GR" sz="1600" b="1" dirty="0">
              <a:solidFill>
                <a:srgbClr val="00206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70C0"/>
                </a:solidFill>
              </a:rPr>
              <a:t>Ικανότητες και αριστεία στα θετικά μαθήματα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70C0"/>
                </a:solidFill>
              </a:rPr>
              <a:t>Σκληρή δουλειά, σύστημα και θέληση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l-GR" sz="1600" b="1" dirty="0">
              <a:solidFill>
                <a:srgbClr val="0070C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1600" b="1" dirty="0">
                <a:solidFill>
                  <a:srgbClr val="0070C0"/>
                </a:solidFill>
              </a:rPr>
              <a:t>Στέρηση προσωπικού χρόνου</a:t>
            </a:r>
          </a:p>
          <a:p>
            <a:pPr algn="ctr"/>
            <a:endParaRPr lang="el-GR" sz="1600" b="1" dirty="0"/>
          </a:p>
          <a:p>
            <a:pPr algn="ctr"/>
            <a:endParaRPr lang="el-GR" sz="1600" b="1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4893FC9A-4F16-61CD-0B83-2A61A5B236A0}"/>
              </a:ext>
            </a:extLst>
          </p:cNvPr>
          <p:cNvSpPr/>
          <p:nvPr/>
        </p:nvSpPr>
        <p:spPr>
          <a:xfrm>
            <a:off x="2107231" y="4967680"/>
            <a:ext cx="5505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2800" b="1" dirty="0">
                <a:solidFill>
                  <a:srgbClr val="00B050"/>
                </a:solidFill>
              </a:rPr>
              <a:t>ΘΕΡΜΑ ΣΥΓΧΑΡΗΤΗΡΙΑ !!!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78EEF19-8136-68E6-17CD-FB7AFF414C41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1130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4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EA4C5167-8FF5-320D-7BC8-DE7BFB571E7A}"/>
              </a:ext>
            </a:extLst>
          </p:cNvPr>
          <p:cNvSpPr txBox="1">
            <a:spLocks/>
          </p:cNvSpPr>
          <p:nvPr/>
        </p:nvSpPr>
        <p:spPr>
          <a:xfrm>
            <a:off x="1412032" y="2711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ΣΧΟΛΗ ΜΗΧΑΝΟΛΟΓΩΝ ΜΗΧΑΝΙΚΩΝ ΕΜΠ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9A94C-6C93-5B5B-2E6B-432285992483}"/>
              </a:ext>
            </a:extLst>
          </p:cNvPr>
          <p:cNvSpPr txBox="1"/>
          <p:nvPr/>
        </p:nvSpPr>
        <p:spPr>
          <a:xfrm>
            <a:off x="622319" y="1484784"/>
            <a:ext cx="8207833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ΔΙΑΧΡΟΝΙΚΑ ΥΠΟΣΤΗΡΙΖΕΙ ΟΛΕΣ ΤΙΣ Π</a:t>
            </a:r>
            <a:r>
              <a:rPr lang="el-GR" sz="24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ΑΡΑΔΟΣΙΑΚΕΣ ΚΑΤΕΥ</a:t>
            </a:r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ΘΥΝΣΕΙΣ ΤΗΣ ΜΗΧΑΝΟΛΟΓΙΑΣ</a:t>
            </a:r>
          </a:p>
          <a:p>
            <a:pPr algn="ctr"/>
            <a:endParaRPr lang="el-GR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Ενέργεια και  Περιβάλλον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Μηχανές και Κατασκευές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Μέσα Μεταφοράς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Οργ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άνωση και Διοίκηση Ε</a:t>
            </a: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πιχειρήσεων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.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ED3A5D1-B3B4-7153-2E55-3D610063A054}"/>
              </a:ext>
            </a:extLst>
          </p:cNvPr>
          <p:cNvSpPr txBox="1"/>
          <p:nvPr/>
        </p:nvSpPr>
        <p:spPr>
          <a:xfrm>
            <a:off x="2320342" y="4487803"/>
            <a:ext cx="398105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u="sng" dirty="0">
                <a:solidFill>
                  <a:srgbClr val="0070C0"/>
                </a:solidFill>
              </a:rPr>
              <a:t>http://www.mech.ntua.gr/gr/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6C92459-6D37-4166-6F21-FAA158876340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69847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5</a:t>
            </a:fld>
            <a:endParaRPr lang="el-GR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EA4C5167-8FF5-320D-7BC8-DE7BFB571E7A}"/>
              </a:ext>
            </a:extLst>
          </p:cNvPr>
          <p:cNvSpPr txBox="1">
            <a:spLocks/>
          </p:cNvSpPr>
          <p:nvPr/>
        </p:nvSpPr>
        <p:spPr>
          <a:xfrm>
            <a:off x="1412032" y="2711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ΣΧΟΛΗ ΜΗΧΑΝΟΛΟΓΩΝ ΜΗΧΑΝΙΚΩΝ ΕΜΠ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9A94C-6C93-5B5B-2E6B-432285992483}"/>
              </a:ext>
            </a:extLst>
          </p:cNvPr>
          <p:cNvSpPr txBox="1"/>
          <p:nvPr/>
        </p:nvSpPr>
        <p:spPr>
          <a:xfrm>
            <a:off x="468083" y="1082653"/>
            <a:ext cx="8207833" cy="46262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ΡΩΤΑΓΩΝΙΣΤΕΙ ΣΤΙΣ ΝΕΕΣ ΤΕΧΝΟΛΟΓΙΕΣ </a:t>
            </a:r>
          </a:p>
          <a:p>
            <a:pPr algn="ctr"/>
            <a:endParaRPr lang="el-GR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Ανανεώσιμες Πηγές 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και Διαχείριση Ε</a:t>
            </a: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νέργειας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Προστασία του Περιβάλλοντος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Τεχνητή Νοημοσύνη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</a:t>
            </a:r>
            <a:r>
              <a:rPr lang="el-GR" sz="2400" b="1" baseline="30000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η</a:t>
            </a: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Βιομηχανική Επ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ανάσταση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Αυτόνομα και ευφυή οχήματα και συστήματα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«Καθαρά» οχήματα νέας τεχνολογίας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Ρομποτική και Αυτόματος </a:t>
            </a:r>
            <a:r>
              <a:rPr lang="el-GR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Ελεγχος</a:t>
            </a:r>
            <a:endParaRPr lang="el-GR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Νέα και προηγμένα υλικά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Προσθετική Κατασκευή και 3</a:t>
            </a:r>
            <a:r>
              <a:rPr lang="en-US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D 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εκτύπωση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Βιοϊατρική</a:t>
            </a: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Τεχνολογία </a:t>
            </a:r>
            <a:r>
              <a:rPr lang="el-GR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endParaRPr lang="en-US" sz="1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7711CEB-9A60-773A-4676-A55A5E392482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861123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6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80E5B280-C6D7-A0C8-24DA-42C9E97EE3E4}"/>
              </a:ext>
            </a:extLst>
          </p:cNvPr>
          <p:cNvSpPr txBox="1"/>
          <p:nvPr/>
        </p:nvSpPr>
        <p:spPr>
          <a:xfrm>
            <a:off x="305658" y="3219630"/>
            <a:ext cx="792926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Η Σχολή μας ιδρύθηκε το 1887 και </a:t>
            </a:r>
            <a:r>
              <a:rPr lang="el-GR" sz="20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έως σήμερα γ</a:t>
            </a:r>
            <a:r>
              <a:rPr lang="el-GR" sz="20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ενιές και γενιές αποφοίτων μηχανικών συνέβαλαν στην τεχνολογική, οικονομική και κοινωνική ανάπτυξη της χώρας</a:t>
            </a:r>
            <a:endParaRPr lang="el-GR" sz="2000" dirty="0"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149A94C-6C93-5B5B-2E6B-432285992483}"/>
              </a:ext>
            </a:extLst>
          </p:cNvPr>
          <p:cNvSpPr txBox="1"/>
          <p:nvPr/>
        </p:nvSpPr>
        <p:spPr>
          <a:xfrm>
            <a:off x="877626" y="68802"/>
            <a:ext cx="8207833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ΣΧΟΛΗ ΜΗΧΑΝΟΛΟΓΩΝ ΜΗΧΑΝΙΚΩΝ</a:t>
            </a:r>
          </a:p>
          <a:p>
            <a:pPr algn="ctr"/>
            <a:r>
              <a:rPr lang="el-GR" sz="24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</a:rPr>
              <a:t>ΚΕΝΤΡΟ ΜΙΑΣ ΜΕΓΑΛΗΣ ΟΙΚΟΓΕΝΕΙΑΣ ΑΝΘΡΩΠΩΝ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BB6BD6F-8DC6-D9FA-43F1-BD8C13492435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55E5691-18DD-D26B-E869-835E6146D1F0}"/>
              </a:ext>
            </a:extLst>
          </p:cNvPr>
          <p:cNvSpPr/>
          <p:nvPr/>
        </p:nvSpPr>
        <p:spPr>
          <a:xfrm>
            <a:off x="1107193" y="1491972"/>
            <a:ext cx="3968864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>
              <a:solidFill>
                <a:srgbClr val="0070C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0B050"/>
                </a:solidFill>
              </a:rPr>
              <a:t>ΟΙΚΟΓΕΝΕΙΑ ΤΗΣ ΣΧΟΛΗΣ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l-GR" sz="2000" b="1" dirty="0">
              <a:solidFill>
                <a:srgbClr val="00B050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l-GR" sz="2000" b="1" dirty="0">
                <a:solidFill>
                  <a:srgbClr val="00B050"/>
                </a:solidFill>
              </a:rPr>
              <a:t>ΣΥΛΛΟΓΟΣ ΑΠΟΦΟΙΤΩΝ</a:t>
            </a:r>
          </a:p>
        </p:txBody>
      </p:sp>
    </p:spTree>
    <p:extLst>
      <p:ext uri="{BB962C8B-B14F-4D97-AF65-F5344CB8AC3E}">
        <p14:creationId xmlns:p14="http://schemas.microsoft.com/office/powerpoint/2010/main" val="20102544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7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EA4C5167-8FF5-320D-7BC8-DE7BFB571E7A}"/>
              </a:ext>
            </a:extLst>
          </p:cNvPr>
          <p:cNvSpPr txBox="1">
            <a:spLocks/>
          </p:cNvSpPr>
          <p:nvPr/>
        </p:nvSpPr>
        <p:spPr>
          <a:xfrm>
            <a:off x="1409860" y="100312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ΣΧΟΛΗ ΜΗΧΑΝΟΛΟΓΩΝ ΜΗΧΑΝΙΚΩΝ ΕΜΠ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74F2879-578F-69CE-9E11-121E165C654C}"/>
              </a:ext>
            </a:extLst>
          </p:cNvPr>
          <p:cNvSpPr txBox="1"/>
          <p:nvPr/>
        </p:nvSpPr>
        <p:spPr>
          <a:xfrm>
            <a:off x="651888" y="673682"/>
            <a:ext cx="8207833" cy="56957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</a:t>
            </a: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ΟΣΩΠΙΚΟ</a:t>
            </a:r>
            <a:r>
              <a:rPr lang="el-GR" sz="2800" b="1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</a:p>
          <a:p>
            <a:pPr algn="ctr"/>
            <a:endParaRPr lang="el-GR" sz="1200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u="sng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40 Καθηγητές (Μέλη ΔΕΠ) σε όλες τις βαθμίδες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Διεθνή εμπειρία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Επιστημονικές διακρίσεις και βραβεία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Ανταγωνιστικά ερευνητικά προγράμματα</a:t>
            </a:r>
          </a:p>
          <a:p>
            <a:pPr algn="ctr"/>
            <a:r>
              <a:rPr lang="el-GR" sz="2400" b="1" dirty="0">
                <a:solidFill>
                  <a:srgbClr val="00B05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ΥΨΗΛΕΣ ΘΕΣΕΙΣ ΣΤΗ ΔΙΕΘΝΗ ΚΑΤΑΤΑΞΗ ΤΗΣ ΣΧΟΛΗΣ</a:t>
            </a:r>
          </a:p>
          <a:p>
            <a:pPr algn="ctr"/>
            <a:endParaRPr lang="el-GR" sz="1050" b="1" dirty="0">
              <a:solidFill>
                <a:srgbClr val="FF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Εργαστηριακό Διδακτικό Προσωπικό  (ΕΔΙΠ) 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32 συνάδελφοι με άριστη επιστημονική συγκρότηση (πολλοί με διδακτορικό)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Τεχνικό και Διοικητικό </a:t>
            </a: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Π</a:t>
            </a:r>
            <a:r>
              <a:rPr lang="el-GR" sz="24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ροσωπικό (40 Μέλη) </a:t>
            </a:r>
          </a:p>
          <a:p>
            <a:pPr marL="342900" indent="-342900" algn="just">
              <a:buFont typeface="Wingdings" panose="05000000000000000000" pitchFamily="2" charset="2"/>
              <a:buChar char="Ø"/>
            </a:pPr>
            <a:r>
              <a:rPr lang="el-GR" sz="2400" b="1" dirty="0">
                <a:solidFill>
                  <a:srgbClr val="00206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Υποψήφιοι Διδάκτορες και Ερευνητές</a:t>
            </a:r>
            <a:endParaRPr lang="el-GR" sz="24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just"/>
            <a:endParaRPr lang="el-GR" sz="1100" b="1" dirty="0">
              <a:solidFill>
                <a:srgbClr val="00206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el-GR" sz="2400" b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ΒΑΣΙΚΗ ΑΠΟΣΤΟΛΗ ΤΟΥ ΠΡΟΣΩΠΙΚΟΥ ΤΗΣ ΣΧΟΛΗΣ ΕΙΝΑΙ Η ΥΠΟΣΤΗΡΙΞΗ ΤΩΝ ΦΟΙΤΗΤΩΝ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8DEC3B2-2B6C-8277-DEFF-D2EFBD12697C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60993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8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1467055" imgH="1428949" progId="Paint.Picture">
                  <p:embed/>
                </p:oleObj>
              </mc:Choice>
              <mc:Fallback>
                <p:oleObj name="Bitmap Image" r:id="rId2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EA4C5167-8FF5-320D-7BC8-DE7BFB571E7A}"/>
              </a:ext>
            </a:extLst>
          </p:cNvPr>
          <p:cNvSpPr txBox="1">
            <a:spLocks/>
          </p:cNvSpPr>
          <p:nvPr/>
        </p:nvSpPr>
        <p:spPr>
          <a:xfrm>
            <a:off x="1412032" y="2711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ΣΧΟΛΗ ΜΗΧΑΝΟΛΟΓΩΝ ΜΗΧΑΝΙΚΩΝ ΕΜΠ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2137F31-D62B-3F4C-6339-6434647BC32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6200000">
            <a:off x="2036438" y="642216"/>
            <a:ext cx="4836123" cy="6045154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84AE591-4093-3986-595D-B2C7B0430BD7}"/>
              </a:ext>
            </a:extLst>
          </p:cNvPr>
          <p:cNvSpPr txBox="1"/>
          <p:nvPr/>
        </p:nvSpPr>
        <p:spPr>
          <a:xfrm>
            <a:off x="252599" y="718297"/>
            <a:ext cx="8207833" cy="5329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45720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l-GR" sz="2800" b="1" dirty="0">
                <a:solidFill>
                  <a:srgbClr val="FF0000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ΥΠΟΔΟΜΕΣ</a:t>
            </a:r>
            <a:endParaRPr lang="el-GR" b="1" dirty="0">
              <a:solidFill>
                <a:srgbClr val="00206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5F69911-EEC7-AFA2-E314-48FDB13DE246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7065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EA1981-2C75-4660-84A5-7DC928B9BF4F}" type="slidenum">
              <a:rPr lang="el-GR" smtClean="0"/>
              <a:pPr/>
              <a:t>9</a:t>
            </a:fld>
            <a:endParaRPr lang="el-GR" dirty="0"/>
          </a:p>
        </p:txBody>
      </p:sp>
      <p:sp>
        <p:nvSpPr>
          <p:cNvPr id="17" name="Rectangle 16"/>
          <p:cNvSpPr/>
          <p:nvPr/>
        </p:nvSpPr>
        <p:spPr>
          <a:xfrm>
            <a:off x="2573478" y="6300025"/>
            <a:ext cx="689506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l-GR" sz="1200" b="1" dirty="0"/>
          </a:p>
        </p:txBody>
      </p:sp>
      <p:sp>
        <p:nvSpPr>
          <p:cNvPr id="12" name="Text Box 3880"/>
          <p:cNvSpPr txBox="1">
            <a:spLocks noChangeArrowheads="1"/>
          </p:cNvSpPr>
          <p:nvPr/>
        </p:nvSpPr>
        <p:spPr bwMode="auto">
          <a:xfrm>
            <a:off x="27576" y="44624"/>
            <a:ext cx="8853849" cy="35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 algn="ctr">
                <a:solidFill>
                  <a:schemeClr val="tx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0" tIns="0" rIns="0" bIns="0" anchor="b">
            <a:spAutoFit/>
          </a:bodyPr>
          <a:lstStyle>
            <a:defPPr>
              <a:defRPr lang="fr-FR"/>
            </a:defPPr>
            <a:lvl1pPr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2pPr>
            <a:lvl3pPr marL="9144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3pPr>
            <a:lvl4pPr marL="13716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4pPr>
            <a:lvl5pPr marL="1828800" algn="ctr" rtl="0" fontAlgn="base">
              <a:lnSpc>
                <a:spcPct val="95000"/>
              </a:lnSpc>
              <a:spcBef>
                <a:spcPct val="5000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endParaRPr lang="fr-FR" altLang="en-US" sz="2300" dirty="0"/>
          </a:p>
        </p:txBody>
      </p:sp>
      <p:sp>
        <p:nvSpPr>
          <p:cNvPr id="21" name="Subtitle 2"/>
          <p:cNvSpPr txBox="1">
            <a:spLocks/>
          </p:cNvSpPr>
          <p:nvPr/>
        </p:nvSpPr>
        <p:spPr>
          <a:xfrm>
            <a:off x="1259632" y="1187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05658" y="44624"/>
          <a:ext cx="833437" cy="804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1467055" imgH="1428949" progId="Paint.Picture">
                  <p:embed/>
                </p:oleObj>
              </mc:Choice>
              <mc:Fallback>
                <p:oleObj name="Bitmap Image" r:id="rId3" imgW="1467055" imgH="1428949" progId="Paint.Picture">
                  <p:embed/>
                  <p:pic>
                    <p:nvPicPr>
                      <p:cNvPr id="4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658" y="44624"/>
                        <a:ext cx="833437" cy="8048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ubtitle 2">
            <a:extLst>
              <a:ext uri="{FF2B5EF4-FFF2-40B4-BE49-F238E27FC236}">
                <a16:creationId xmlns:a16="http://schemas.microsoft.com/office/drawing/2014/main" id="{EA4C5167-8FF5-320D-7BC8-DE7BFB571E7A}"/>
              </a:ext>
            </a:extLst>
          </p:cNvPr>
          <p:cNvSpPr txBox="1">
            <a:spLocks/>
          </p:cNvSpPr>
          <p:nvPr/>
        </p:nvSpPr>
        <p:spPr>
          <a:xfrm>
            <a:off x="1412032" y="271190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b="1" dirty="0">
              <a:solidFill>
                <a:schemeClr val="accent4"/>
              </a:solidFill>
            </a:endParaRP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F26B826-17FB-3926-419B-2C254C78D9FF}"/>
              </a:ext>
            </a:extLst>
          </p:cNvPr>
          <p:cNvSpPr txBox="1">
            <a:spLocks/>
          </p:cNvSpPr>
          <p:nvPr/>
        </p:nvSpPr>
        <p:spPr>
          <a:xfrm>
            <a:off x="1240998" y="253307"/>
            <a:ext cx="7200800" cy="57896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400" b="1" dirty="0">
                <a:solidFill>
                  <a:schemeClr val="accent4"/>
                </a:solidFill>
              </a:rPr>
              <a:t>ΡΙΖΕΣ ΤΗΣ ΜΗΧΑΝΟΛΟΓΙΑΣ </a:t>
            </a:r>
            <a:endParaRPr lang="en-US" sz="2400" b="1" dirty="0">
              <a:solidFill>
                <a:schemeClr val="accent4"/>
              </a:solidFill>
            </a:endParaRPr>
          </a:p>
        </p:txBody>
      </p:sp>
      <p:pic>
        <p:nvPicPr>
          <p:cNvPr id="11" name="Picture 10" descr="A close-up of a piece of metal&#10;&#10;Description automatically generated">
            <a:extLst>
              <a:ext uri="{FF2B5EF4-FFF2-40B4-BE49-F238E27FC236}">
                <a16:creationId xmlns:a16="http://schemas.microsoft.com/office/drawing/2014/main" id="{6DEB2192-FDEE-29B2-3F12-9D3D8DA5506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40940"/>
            <a:ext cx="4708785" cy="4198359"/>
          </a:xfrm>
          <a:prstGeom prst="rect">
            <a:avLst/>
          </a:prstGeom>
        </p:spPr>
      </p:pic>
      <p:pic>
        <p:nvPicPr>
          <p:cNvPr id="14" name="Picture 13" descr="A statue of a bearded person&#10;&#10;Description automatically generated">
            <a:extLst>
              <a:ext uri="{FF2B5EF4-FFF2-40B4-BE49-F238E27FC236}">
                <a16:creationId xmlns:a16="http://schemas.microsoft.com/office/drawing/2014/main" id="{1335FB31-5F6F-D13C-B77D-FA6727D1341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394089"/>
            <a:ext cx="2740054" cy="411008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A2F89B1-CBB4-93F3-C942-54183018A629}"/>
              </a:ext>
            </a:extLst>
          </p:cNvPr>
          <p:cNvSpPr/>
          <p:nvPr/>
        </p:nvSpPr>
        <p:spPr>
          <a:xfrm>
            <a:off x="-10152" y="6352325"/>
            <a:ext cx="229849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l-GR" sz="1000" dirty="0"/>
              <a:t>Αθήνα</a:t>
            </a:r>
            <a:r>
              <a:rPr lang="en-US" sz="1000" dirty="0"/>
              <a:t> </a:t>
            </a:r>
            <a:r>
              <a:rPr lang="el-GR" sz="1000" dirty="0"/>
              <a:t>02</a:t>
            </a:r>
            <a:r>
              <a:rPr lang="en-US" sz="1000" dirty="0"/>
              <a:t>/</a:t>
            </a:r>
            <a:r>
              <a:rPr lang="el-GR" sz="1000" dirty="0"/>
              <a:t>10</a:t>
            </a:r>
            <a:r>
              <a:rPr lang="en-US" sz="1000" dirty="0"/>
              <a:t>/202</a:t>
            </a:r>
            <a:r>
              <a:rPr lang="el-GR" sz="1000" dirty="0"/>
              <a:t>4</a:t>
            </a:r>
            <a:endParaRPr lang="en-US" sz="1000" dirty="0"/>
          </a:p>
          <a:p>
            <a:pPr algn="ctr"/>
            <a:r>
              <a:rPr lang="el-GR" sz="1000" b="1" dirty="0" err="1"/>
              <a:t>Δρ</a:t>
            </a:r>
            <a:r>
              <a:rPr lang="el-GR" sz="1000" b="1" dirty="0"/>
              <a:t> Ι.Α.ΑΝΤΩΝΙΑΔΗΣ</a:t>
            </a:r>
            <a:endParaRPr lang="en-US" sz="1000" b="1" dirty="0"/>
          </a:p>
          <a:p>
            <a:pPr algn="ctr"/>
            <a:r>
              <a:rPr lang="el-GR" sz="1000" b="1" dirty="0">
                <a:effectLst/>
              </a:rPr>
              <a:t>ΚΟΣΜΗΤΟΡΑΣ ΣΧΟΛΗΣ ΜΜ/ΕΜΠ</a:t>
            </a:r>
            <a:endParaRPr lang="en-US" sz="1000" b="1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1737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9153</TotalTime>
  <Words>838</Words>
  <Application>Microsoft Office PowerPoint</Application>
  <PresentationFormat>On-screen Show (4:3)</PresentationFormat>
  <Paragraphs>193</Paragraphs>
  <Slides>16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6" baseType="lpstr">
      <vt:lpstr>Arial</vt:lpstr>
      <vt:lpstr>Calibri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ΕΘΝΙΚΟ ΜΕΤΣΟΒΙΟ ΠΟΛΥΤΕΧΝΕΙΟ  ΣΧΟΛΗ ΜΗΧΑΝΟΛΟΓΩΝ ΜΗΧΑΝΙΚΩΝ ΤΟΜΕΑΣ ΜΗΧΑΝΟΛΟΓΙΚΩΝ ΚΑΤΑΣΚΕΥΩΝ &amp; ΑΥΤΟΜΑΤΟΥ ΕΛΕΓΧΟΥ ΕΡΓΑΣΤΗΡΙΟ ΔΥΝΑΜΙΚΗΣ ΚΑΙ ΚΑΤΑΣΚΕΥΩΝ</dc:title>
  <dc:creator>Μιχάλης</dc:creator>
  <cp:lastModifiedBy>Ιωαννης Αντωνιάδης</cp:lastModifiedBy>
  <cp:revision>628</cp:revision>
  <dcterms:created xsi:type="dcterms:W3CDTF">2013-12-17T15:29:36Z</dcterms:created>
  <dcterms:modified xsi:type="dcterms:W3CDTF">2024-10-02T04:23:16Z</dcterms:modified>
</cp:coreProperties>
</file>